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1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howSpecialPlsOnTitleSld="0" strictFirstAndLastChars="0" saveSubsetFonts="1">
  <p:sldMasterIdLst>
    <p:sldMasterId id="2147483925" r:id="rId1"/>
  </p:sldMasterIdLst>
  <p:notesMasterIdLst>
    <p:notesMasterId r:id="rId14"/>
  </p:notesMasterIdLst>
  <p:sldIdLst>
    <p:sldId id="256" r:id="rId2"/>
    <p:sldId id="424" r:id="rId3"/>
    <p:sldId id="433" r:id="rId4"/>
    <p:sldId id="485" r:id="rId5"/>
    <p:sldId id="469" r:id="rId6"/>
    <p:sldId id="480" r:id="rId7"/>
    <p:sldId id="486" r:id="rId8"/>
    <p:sldId id="450" r:id="rId9"/>
    <p:sldId id="487" r:id="rId10"/>
    <p:sldId id="488" r:id="rId11"/>
    <p:sldId id="422" r:id="rId12"/>
    <p:sldId id="423" r:id="rId13"/>
  </p:sldIdLst>
  <p:sldSz cx="17340263" cy="975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B799AB6E-289C-4FCD-942F-812689FB1BC8}">
          <p14:sldIdLst>
            <p14:sldId id="256"/>
            <p14:sldId id="424"/>
            <p14:sldId id="433"/>
            <p14:sldId id="485"/>
          </p14:sldIdLst>
        </p14:section>
        <p14:section name="Requête HTTP GET ($_GET)" id="{592ADDA4-B299-43C6-96E3-18AA4BC2ADCE}">
          <p14:sldIdLst>
            <p14:sldId id="469"/>
            <p14:sldId id="480"/>
            <p14:sldId id="486"/>
          </p14:sldIdLst>
        </p14:section>
        <p14:section name="Requête HTTP POST ($_POST)" id="{D97D16DD-0544-44C0-94A1-BA131F6D9AFA}">
          <p14:sldIdLst>
            <p14:sldId id="450"/>
            <p14:sldId id="487"/>
            <p14:sldId id="488"/>
          </p14:sldIdLst>
        </p14:section>
        <p14:section name="Conclusion" id="{22F07022-55D0-49BA-940B-74322003B85C}">
          <p14:sldIdLst>
            <p14:sldId id="422"/>
            <p14:sldId id="42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546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DAF6"/>
    <a:srgbClr val="F6DB16"/>
    <a:srgbClr val="EDD1B5"/>
    <a:srgbClr val="82DA99"/>
    <a:srgbClr val="91EFF9"/>
    <a:srgbClr val="EEC0E7"/>
    <a:srgbClr val="F780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09" autoAdjust="0"/>
    <p:restoredTop sz="94660"/>
  </p:normalViewPr>
  <p:slideViewPr>
    <p:cSldViewPr>
      <p:cViewPr varScale="1">
        <p:scale>
          <a:sx n="64" d="100"/>
          <a:sy n="64" d="100"/>
        </p:scale>
        <p:origin x="412" y="52"/>
      </p:cViewPr>
      <p:guideLst>
        <p:guide orient="horz" pos="3072"/>
        <p:guide pos="546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mmy Gilbert" userId="0212c120946023de" providerId="LiveId" clId="{EF83B939-2CF4-4ADB-95A9-83E283D7615F}"/>
    <pc:docChg chg="modSld">
      <pc:chgData name="Jimmy Gilbert" userId="0212c120946023de" providerId="LiveId" clId="{EF83B939-2CF4-4ADB-95A9-83E283D7615F}" dt="2020-02-11T18:44:58.911" v="7" actId="20577"/>
      <pc:docMkLst>
        <pc:docMk/>
      </pc:docMkLst>
      <pc:sldChg chg="modSp">
        <pc:chgData name="Jimmy Gilbert" userId="0212c120946023de" providerId="LiveId" clId="{EF83B939-2CF4-4ADB-95A9-83E283D7615F}" dt="2020-02-11T18:44:58.911" v="7" actId="20577"/>
        <pc:sldMkLst>
          <pc:docMk/>
          <pc:sldMk cId="0" sldId="256"/>
        </pc:sldMkLst>
        <pc:spChg chg="mod">
          <ac:chgData name="Jimmy Gilbert" userId="0212c120946023de" providerId="LiveId" clId="{EF83B939-2CF4-4ADB-95A9-83E283D7615F}" dt="2020-02-11T18:44:58.911" v="7" actId="20577"/>
          <ac:spMkLst>
            <pc:docMk/>
            <pc:sldMk cId="0" sldId="256"/>
            <ac:spMk id="9217" creationId="{00000000-0000-0000-0000-000000000000}"/>
          </ac:spMkLst>
        </pc:spChg>
      </pc:sldChg>
    </pc:docChg>
  </pc:docChgLst>
  <pc:docChgLst>
    <pc:chgData name="Jimmy Gilbert" userId="0212c120946023de" providerId="LiveId" clId="{66239706-4689-4B85-A419-25D410646F41}"/>
    <pc:docChg chg="modSld">
      <pc:chgData name="Jimmy Gilbert" userId="0212c120946023de" providerId="LiveId" clId="{66239706-4689-4B85-A419-25D410646F41}" dt="2021-02-14T16:21:46.666" v="4" actId="20577"/>
      <pc:docMkLst>
        <pc:docMk/>
      </pc:docMkLst>
      <pc:sldChg chg="modSp mod">
        <pc:chgData name="Jimmy Gilbert" userId="0212c120946023de" providerId="LiveId" clId="{66239706-4689-4B85-A419-25D410646F41}" dt="2021-02-14T16:21:46.666" v="4" actId="20577"/>
        <pc:sldMkLst>
          <pc:docMk/>
          <pc:sldMk cId="0" sldId="256"/>
        </pc:sldMkLst>
        <pc:spChg chg="mod">
          <ac:chgData name="Jimmy Gilbert" userId="0212c120946023de" providerId="LiveId" clId="{66239706-4689-4B85-A419-25D410646F41}" dt="2021-02-14T16:21:46.666" v="4" actId="20577"/>
          <ac:spMkLst>
            <pc:docMk/>
            <pc:sldMk cId="0" sldId="256"/>
            <ac:spMk id="5" creationId="{00000000-0000-0000-0000-000000000000}"/>
          </ac:spMkLst>
        </pc:spChg>
        <pc:spChg chg="mod">
          <ac:chgData name="Jimmy Gilbert" userId="0212c120946023de" providerId="LiveId" clId="{66239706-4689-4B85-A419-25D410646F41}" dt="2021-02-14T16:17:44.208" v="1" actId="20577"/>
          <ac:spMkLst>
            <pc:docMk/>
            <pc:sldMk cId="0" sldId="256"/>
            <ac:spMk id="9217" creationId="{00000000-0000-0000-0000-000000000000}"/>
          </ac:spMkLst>
        </pc:spChg>
      </pc:sldChg>
    </pc:docChg>
  </pc:docChgLst>
  <pc:docChgLst>
    <pc:chgData name="Jimmy Gilbert" userId="0212c120946023de" providerId="LiveId" clId="{31E24356-B395-4D14-8CA6-6570A85251AF}"/>
    <pc:docChg chg="modSld">
      <pc:chgData name="Jimmy Gilbert" userId="0212c120946023de" providerId="LiveId" clId="{31E24356-B395-4D14-8CA6-6570A85251AF}" dt="2023-02-12T19:35:53.220" v="1" actId="20577"/>
      <pc:docMkLst>
        <pc:docMk/>
      </pc:docMkLst>
      <pc:sldChg chg="modSp mod">
        <pc:chgData name="Jimmy Gilbert" userId="0212c120946023de" providerId="LiveId" clId="{31E24356-B395-4D14-8CA6-6570A85251AF}" dt="2023-02-12T19:35:53.220" v="1" actId="20577"/>
        <pc:sldMkLst>
          <pc:docMk/>
          <pc:sldMk cId="0" sldId="256"/>
        </pc:sldMkLst>
        <pc:spChg chg="mod">
          <ac:chgData name="Jimmy Gilbert" userId="0212c120946023de" providerId="LiveId" clId="{31E24356-B395-4D14-8CA6-6570A85251AF}" dt="2023-02-12T19:35:53.220" v="1" actId="20577"/>
          <ac:spMkLst>
            <pc:docMk/>
            <pc:sldMk cId="0" sldId="256"/>
            <ac:spMk id="9217" creationId="{00000000-0000-0000-0000-000000000000}"/>
          </ac:spMkLst>
        </pc:spChg>
      </pc:sldChg>
    </pc:docChg>
  </pc:docChgLst>
  <pc:docChgLst>
    <pc:chgData name="Jimmy Gilbert" userId="0212c120946023de" providerId="LiveId" clId="{EE68F4F3-BAFF-4B39-9F74-4860E2AB1FDE}"/>
    <pc:docChg chg="custSel modSld">
      <pc:chgData name="Jimmy Gilbert" userId="0212c120946023de" providerId="LiveId" clId="{EE68F4F3-BAFF-4B39-9F74-4860E2AB1FDE}" dt="2019-02-19T17:51:11.790" v="7" actId="20577"/>
      <pc:docMkLst>
        <pc:docMk/>
      </pc:docMkLst>
      <pc:sldChg chg="modSp">
        <pc:chgData name="Jimmy Gilbert" userId="0212c120946023de" providerId="LiveId" clId="{EE68F4F3-BAFF-4B39-9F74-4860E2AB1FDE}" dt="2019-02-17T18:20:25.574" v="4" actId="20577"/>
        <pc:sldMkLst>
          <pc:docMk/>
          <pc:sldMk cId="0" sldId="256"/>
        </pc:sldMkLst>
        <pc:spChg chg="mod">
          <ac:chgData name="Jimmy Gilbert" userId="0212c120946023de" providerId="LiveId" clId="{EE68F4F3-BAFF-4B39-9F74-4860E2AB1FDE}" dt="2019-02-17T18:20:25.574" v="4" actId="20577"/>
          <ac:spMkLst>
            <pc:docMk/>
            <pc:sldMk cId="0" sldId="256"/>
            <ac:spMk id="9217" creationId="{00000000-0000-0000-0000-000000000000}"/>
          </ac:spMkLst>
        </pc:spChg>
      </pc:sldChg>
      <pc:sldChg chg="delSp modSp delAnim modAnim">
        <pc:chgData name="Jimmy Gilbert" userId="0212c120946023de" providerId="LiveId" clId="{EE68F4F3-BAFF-4B39-9F74-4860E2AB1FDE}" dt="2019-02-19T17:51:11.790" v="7" actId="20577"/>
        <pc:sldMkLst>
          <pc:docMk/>
          <pc:sldMk cId="1264599481" sldId="468"/>
        </pc:sldMkLst>
        <pc:spChg chg="mod">
          <ac:chgData name="Jimmy Gilbert" userId="0212c120946023de" providerId="LiveId" clId="{EE68F4F3-BAFF-4B39-9F74-4860E2AB1FDE}" dt="2019-02-19T17:51:11.790" v="7" actId="20577"/>
          <ac:spMkLst>
            <pc:docMk/>
            <pc:sldMk cId="1264599481" sldId="468"/>
            <ac:spMk id="19458" creationId="{00000000-0000-0000-0000-000000000000}"/>
          </ac:spMkLst>
        </pc:spChg>
        <pc:picChg chg="del mod">
          <ac:chgData name="Jimmy Gilbert" userId="0212c120946023de" providerId="LiveId" clId="{EE68F4F3-BAFF-4B39-9F74-4860E2AB1FDE}" dt="2019-02-19T17:51:10.204" v="6" actId="478"/>
          <ac:picMkLst>
            <pc:docMk/>
            <pc:sldMk cId="1264599481" sldId="468"/>
            <ac:picMk id="3076" creationId="{4215814A-578D-4C8F-A913-7D1304E8BDF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4" name="Rectangle 2"/>
          <p:cNvSpPr>
            <a:spLocks noGrp="1"/>
          </p:cNvSpPr>
          <p:nvPr>
            <p:ph type="body" sz="quarter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>
                <a:sym typeface="Lucida Grande" charset="0"/>
              </a:rPr>
              <a:t>Click to edit Master text styles</a:t>
            </a:r>
          </a:p>
          <a:p>
            <a:pPr lvl="1"/>
            <a:r>
              <a:rPr lang="fr-FR" altLang="fr-FR" noProof="0">
                <a:sym typeface="Lucida Grande" charset="0"/>
              </a:rPr>
              <a:t>Second level</a:t>
            </a:r>
          </a:p>
          <a:p>
            <a:pPr lvl="2"/>
            <a:r>
              <a:rPr lang="fr-FR" altLang="fr-FR" noProof="0">
                <a:sym typeface="Lucida Grande" charset="0"/>
              </a:rPr>
              <a:t>Third level</a:t>
            </a:r>
          </a:p>
          <a:p>
            <a:pPr lvl="3"/>
            <a:r>
              <a:rPr lang="fr-FR" altLang="fr-FR" noProof="0">
                <a:sym typeface="Lucida Grande" charset="0"/>
              </a:rPr>
              <a:t>Fourth level</a:t>
            </a:r>
          </a:p>
          <a:p>
            <a:pPr lvl="4"/>
            <a:r>
              <a:rPr lang="fr-FR" altLang="fr-FR" noProof="0">
                <a:sym typeface="Lucida Grande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1pPr>
    <a:lvl2pPr indent="228600"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2pPr>
    <a:lvl3pPr indent="457200"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3pPr>
    <a:lvl4pPr indent="685800"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4pPr>
    <a:lvl5pPr indent="914400"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8CC8D4-70F7-4F3C-8A82-D5F050F8D714}" type="slidenum">
              <a:rPr lang="fr-CA" smtClean="0"/>
              <a:t>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82547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 userDrawn="1"/>
        </p:nvGrpSpPr>
        <p:grpSpPr bwMode="auto">
          <a:xfrm>
            <a:off x="0" y="-12700"/>
            <a:ext cx="17340263" cy="9766300"/>
            <a:chOff x="0" y="-8467"/>
            <a:chExt cx="12192000" cy="6866467"/>
          </a:xfrm>
        </p:grpSpPr>
        <p:cxnSp>
          <p:nvCxnSpPr>
            <p:cNvPr id="6" name="Straight Connector 18"/>
            <p:cNvCxnSpPr/>
            <p:nvPr/>
          </p:nvCxnSpPr>
          <p:spPr>
            <a:xfrm>
              <a:off x="9371421" y="462"/>
              <a:ext cx="1218865" cy="685753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9"/>
            <p:cNvCxnSpPr/>
            <p:nvPr/>
          </p:nvCxnSpPr>
          <p:spPr>
            <a:xfrm flipH="1">
              <a:off x="7424808" y="3681478"/>
              <a:ext cx="4763843" cy="3176522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23"/>
            <p:cNvSpPr/>
            <p:nvPr/>
          </p:nvSpPr>
          <p:spPr>
            <a:xfrm>
              <a:off x="9181671" y="-8467"/>
              <a:ext cx="3006980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5"/>
            <p:cNvSpPr/>
            <p:nvPr/>
          </p:nvSpPr>
          <p:spPr>
            <a:xfrm>
              <a:off x="9603586" y="-8467"/>
              <a:ext cx="2588414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Isosceles Triangle 22"/>
            <p:cNvSpPr/>
            <p:nvPr/>
          </p:nvSpPr>
          <p:spPr>
            <a:xfrm>
              <a:off x="8932764" y="3047513"/>
              <a:ext cx="3259236" cy="3810487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7"/>
            <p:cNvSpPr/>
            <p:nvPr/>
          </p:nvSpPr>
          <p:spPr>
            <a:xfrm>
              <a:off x="9334587" y="-8467"/>
              <a:ext cx="2854064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8"/>
            <p:cNvSpPr/>
            <p:nvPr/>
          </p:nvSpPr>
          <p:spPr>
            <a:xfrm>
              <a:off x="10898351" y="-8467"/>
              <a:ext cx="1290300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9"/>
            <p:cNvSpPr/>
            <p:nvPr/>
          </p:nvSpPr>
          <p:spPr>
            <a:xfrm>
              <a:off x="10938533" y="-8467"/>
              <a:ext cx="1250118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26"/>
            <p:cNvSpPr/>
            <p:nvPr/>
          </p:nvSpPr>
          <p:spPr>
            <a:xfrm>
              <a:off x="10371515" y="3589955"/>
              <a:ext cx="1817136" cy="326804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28"/>
            <p:cNvSpPr/>
            <p:nvPr/>
          </p:nvSpPr>
          <p:spPr>
            <a:xfrm rot="10800000">
              <a:off x="0" y="462"/>
              <a:ext cx="842714" cy="566550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9" name="Title 1"/>
          <p:cNvSpPr>
            <a:spLocks noGrp="1"/>
          </p:cNvSpPr>
          <p:nvPr>
            <p:ph type="ctrTitle"/>
          </p:nvPr>
        </p:nvSpPr>
        <p:spPr>
          <a:xfrm>
            <a:off x="963350" y="3419782"/>
            <a:ext cx="12226747" cy="2341407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defRPr sz="768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40" name="Subtitle 2"/>
          <p:cNvSpPr>
            <a:spLocks noGrp="1"/>
          </p:cNvSpPr>
          <p:nvPr>
            <p:ph type="subTitle" idx="1"/>
          </p:nvPr>
        </p:nvSpPr>
        <p:spPr>
          <a:xfrm>
            <a:off x="3781895" y="5761185"/>
            <a:ext cx="9408202" cy="2830975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Modifier le style des sous-titres du masque</a:t>
            </a:r>
            <a:endParaRPr lang="en-US" dirty="0"/>
          </a:p>
        </p:txBody>
      </p:sp>
      <p:sp>
        <p:nvSpPr>
          <p:cNvPr id="44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964101" y="5761185"/>
            <a:ext cx="2817793" cy="2818371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fr-FR" noProof="0"/>
              <a:t>Cliquez sur l'icône pour ajouter une image</a:t>
            </a:r>
            <a:endParaRPr lang="fr-CA" noProof="0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4ABDD-FA2C-4043-A671-1BA166C54193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/>
              <a:t>Programmation Web dynamique - 420-W21-SF</a:t>
            </a:r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9D088-EBC2-452A-B31A-F71DEE5A3F5F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98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4604" y="866987"/>
            <a:ext cx="11512009" cy="4298809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3013" y="5165795"/>
            <a:ext cx="10275192" cy="541867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227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5064" y="6357902"/>
            <a:ext cx="12495032" cy="2234257"/>
          </a:xfrm>
        </p:spPr>
        <p:txBody>
          <a:bodyPr anchor="ctr">
            <a:normAutofit/>
          </a:bodyPr>
          <a:lstStyle>
            <a:lvl1pPr marL="0" indent="0" algn="l"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45C975-C27B-4A08-BA00-C0C0985CF489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Programmation Web dynamique - 420-W21-SF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20" name="TextBox 19"/>
          <p:cNvSpPr txBox="1"/>
          <p:nvPr/>
        </p:nvSpPr>
        <p:spPr>
          <a:xfrm>
            <a:off x="770683" y="1124093"/>
            <a:ext cx="867013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2648224" y="4105324"/>
            <a:ext cx="867013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256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21502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/>
          <p:cNvSpPr/>
          <p:nvPr/>
        </p:nvSpPr>
        <p:spPr>
          <a:xfrm>
            <a:off x="578009" y="468173"/>
            <a:ext cx="16179799" cy="8813254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560"/>
          </a:p>
        </p:txBody>
      </p:sp>
      <p:sp>
        <p:nvSpPr>
          <p:cNvPr id="11" name="Rectangle à coins arrondis 10"/>
          <p:cNvSpPr/>
          <p:nvPr/>
        </p:nvSpPr>
        <p:spPr>
          <a:xfrm>
            <a:off x="793807" y="617476"/>
            <a:ext cx="15752652" cy="3751322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56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48242" y="4368796"/>
            <a:ext cx="15519535" cy="1727212"/>
          </a:xfrm>
        </p:spPr>
        <p:txBody>
          <a:bodyPr lIns="91440" bIns="0" anchor="t"/>
          <a:lstStyle>
            <a:lvl1pPr algn="l">
              <a:buNone/>
              <a:defRPr sz="5120" b="0" cap="none" baseline="0">
                <a:solidFill>
                  <a:schemeClr val="accent5">
                    <a:lumMod val="7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48242" y="3759192"/>
            <a:ext cx="15519535" cy="598221"/>
          </a:xfrm>
        </p:spPr>
        <p:txBody>
          <a:bodyPr lIns="118872" tIns="0" anchor="b"/>
          <a:lstStyle>
            <a:lvl1pPr marL="0" marR="52018" indent="0" algn="l">
              <a:spcBef>
                <a:spcPts val="0"/>
              </a:spcBef>
              <a:spcAft>
                <a:spcPts val="0"/>
              </a:spcAft>
              <a:buNone/>
              <a:defRPr sz="256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BB74-FE7D-4A84-91A8-CBA9E4E6E344}" type="datetime1">
              <a:rPr lang="fr-CA" smtClean="0"/>
              <a:t>2024-02-26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Programmation Web dynamique - 420-W21-SF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ACCA-6634-493C-A65C-0883AF399F55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874825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 userDrawn="1"/>
        </p:nvSpPr>
        <p:spPr>
          <a:xfrm>
            <a:off x="578009" y="460588"/>
            <a:ext cx="16220428" cy="8805333"/>
          </a:xfrm>
          <a:prstGeom prst="roundRect">
            <a:avLst>
              <a:gd name="adj" fmla="val 1819"/>
            </a:avLst>
          </a:prstGeom>
          <a:solidFill>
            <a:schemeClr val="bg1"/>
          </a:solidFill>
          <a:ln w="6350" cap="rnd" cmpd="sng" algn="ctr">
            <a:solidFill>
              <a:schemeClr val="bg1">
                <a:lumMod val="50000"/>
              </a:schemeClr>
            </a:solidFill>
            <a:prstDash val="solid"/>
          </a:ln>
          <a:effectLst>
            <a:outerShdw blurRad="101600" dist="762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560"/>
          </a:p>
        </p:txBody>
      </p:sp>
      <p:sp>
        <p:nvSpPr>
          <p:cNvPr id="7" name="Rectangle à coins arrondis 6"/>
          <p:cNvSpPr/>
          <p:nvPr userDrawn="1"/>
        </p:nvSpPr>
        <p:spPr>
          <a:xfrm>
            <a:off x="686386" y="1523976"/>
            <a:ext cx="15976578" cy="7612149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56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2770" y="507969"/>
            <a:ext cx="15519535" cy="1016007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  <a:extLst/>
          </a:lstStyle>
          <a:p>
            <a:r>
              <a:rPr kumimoji="0" lang="fr-FR" dirty="0"/>
              <a:t>Cliquez pour modifier le style du titre</a:t>
            </a:r>
            <a:endParaRPr kumimoji="0"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53715" y="1727178"/>
            <a:ext cx="15519535" cy="6908848"/>
          </a:xfrm>
        </p:spPr>
        <p:txBody>
          <a:bodyPr/>
          <a:lstStyle>
            <a:lvl1pPr>
              <a:spcBef>
                <a:spcPts val="1707"/>
              </a:spcBef>
              <a:defRPr/>
            </a:lvl1pPr>
            <a:lvl2pPr>
              <a:spcBef>
                <a:spcPts val="853"/>
              </a:spcBef>
              <a:defRPr i="1"/>
            </a:lvl2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6EFD3-1F45-47CF-9D71-B29BCF1FA959}" type="datetime1">
              <a:rPr lang="fr-CA" smtClean="0"/>
              <a:t>2024-02-26</a:t>
            </a:fld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Programmation Web dynamique - 420-W21-SF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ACCA-6634-493C-A65C-0883AF399F55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2429253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Question en b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http://halalfocus.net/wp-content/uploads/2014/05/question-mark-nothing.jpg"/>
          <p:cNvPicPr>
            <a:picLocks noChangeAspect="1" noChangeArrowheads="1"/>
          </p:cNvPicPr>
          <p:nvPr userDrawn="1"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13" y="6970713"/>
            <a:ext cx="1531937" cy="153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064" y="2934044"/>
            <a:ext cx="12495031" cy="394758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  <a:endParaRPr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349" y="866988"/>
            <a:ext cx="12226746" cy="98448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3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2" name="Espace réservé du contenu 7"/>
          <p:cNvSpPr>
            <a:spLocks noGrp="1"/>
          </p:cNvSpPr>
          <p:nvPr>
            <p:ph sz="quarter" idx="14"/>
          </p:nvPr>
        </p:nvSpPr>
        <p:spPr>
          <a:xfrm>
            <a:off x="2495440" y="6970872"/>
            <a:ext cx="10694654" cy="1532045"/>
          </a:xfrm>
          <a:solidFill>
            <a:srgbClr val="0070C0"/>
          </a:solidFill>
        </p:spPr>
        <p:txBody>
          <a:bodyPr anchor="ctr"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83212D-9167-46F2-A64B-4D92AC7EEFA2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/>
              <a:t>Programmation Web dynamique - 420-W21-SF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BEBCB-2515-40E6-A3E7-AC2CAC3B15DA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452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Question en ha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http://halalfocus.net/wp-content/uploads/2014/05/question-mark-nothing.jpg"/>
          <p:cNvPicPr>
            <a:picLocks noChangeAspect="1" noChangeArrowheads="1"/>
          </p:cNvPicPr>
          <p:nvPr userDrawn="1"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13" y="2935288"/>
            <a:ext cx="1531937" cy="153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064" y="4644572"/>
            <a:ext cx="12495031" cy="43366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  <a:endParaRPr lang="en-US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98474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3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4"/>
          </p:nvPr>
        </p:nvSpPr>
        <p:spPr>
          <a:xfrm>
            <a:off x="2495438" y="2935190"/>
            <a:ext cx="10694654" cy="1532045"/>
          </a:xfrm>
          <a:solidFill>
            <a:srgbClr val="0070C0"/>
          </a:solidFill>
        </p:spPr>
        <p:txBody>
          <a:bodyPr anchor="ctr"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F70AF-CD76-459D-A0CE-743285957899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/>
              <a:t>Programmation Web dynamique - 420-W21-SF</a:t>
            </a: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7EE6A-F866-4A74-9FEF-985FA99EBCD4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859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 de se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2041"/>
            <a:ext cx="17340263" cy="9765642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3450" y="3419782"/>
            <a:ext cx="11046646" cy="2341407"/>
          </a:xfrm>
        </p:spPr>
        <p:txBody>
          <a:bodyPr anchor="b">
            <a:noAutofit/>
          </a:bodyPr>
          <a:lstStyle>
            <a:lvl1pPr algn="r">
              <a:defRPr sz="768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3450" y="5761185"/>
            <a:ext cx="11046646" cy="156003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663504-0FBE-4A28-B813-22F5B16F168D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Programmation Web dynamique - 420-W21-SF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95320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064" y="3072838"/>
            <a:ext cx="12495031" cy="590841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4" name="Titre 13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98475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09365D-E892-42BE-AD2A-E8C7D821638E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/>
              <a:t>Programmation Web dynamique - 420-W21-SF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0E54C-FCFD-4C7D-94E2-7EB06B64DD40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539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95063" y="2834498"/>
            <a:ext cx="12495032" cy="1073874"/>
          </a:xfrm>
          <a:prstGeom prst="rect">
            <a:avLst/>
          </a:prstGeom>
          <a:solidFill>
            <a:srgbClr val="0070C0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4551">
                <a:solidFill>
                  <a:schemeClr val="bg1"/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5064" y="3908372"/>
            <a:ext cx="12495032" cy="50728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984752"/>
          </a:xfrm>
        </p:spPr>
        <p:txBody>
          <a:bodyPr/>
          <a:lstStyle/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13" name="Espace réservé du texte 7"/>
          <p:cNvSpPr>
            <a:spLocks noGrp="1"/>
          </p:cNvSpPr>
          <p:nvPr>
            <p:ph type="body" sz="quarter" idx="14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02380-15B2-48CE-A0F8-C6B67C8977BB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/>
              <a:t>Programmation Web dynamique - 420-W21-SF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FFEF9-0544-4D21-91D7-423C8CE9F133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97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5064" y="3072838"/>
            <a:ext cx="6102859" cy="590841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1939" y="3072838"/>
            <a:ext cx="6248159" cy="590841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144131-8DE8-4D2F-80EC-619DD69DEDDD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Programmation Web dynamique - 420-W21-SF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9" name="Titre 13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98475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58232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090" y="3073398"/>
            <a:ext cx="5687033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5064" y="3892971"/>
            <a:ext cx="5953059" cy="5088285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7922" y="3073398"/>
            <a:ext cx="6392171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7923" y="3892971"/>
            <a:ext cx="6392172" cy="5088285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D1D81A-D3FD-4719-84B2-9ABD5F84E314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Programmation Web dynamique - 420-W21-SF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1" name="Titre 13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98475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23966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22483D-F475-4539-BB6E-77C8F4953536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Programmation Web dynamique - 420-W21-SF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6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7" name="Titre 13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98475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26550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73AC-2F5B-468F-8A70-BDB912543A1D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Programmation Web dynamique - 420-W21-SF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131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064" y="6827520"/>
            <a:ext cx="12495030" cy="806027"/>
          </a:xfrm>
        </p:spPr>
        <p:txBody>
          <a:bodyPr anchor="b">
            <a:normAutofit/>
          </a:bodyPr>
          <a:lstStyle>
            <a:lvl1pPr algn="l">
              <a:defRPr sz="3413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63349" y="866986"/>
            <a:ext cx="12226746" cy="5469466"/>
          </a:xfrm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5064" y="7633547"/>
            <a:ext cx="12495030" cy="958612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3A8695-2A7C-4584-B420-89C69B51E0B6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Programmation Web dynamique - 420-W21-SF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29855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2041"/>
            <a:ext cx="17340263" cy="9765642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3349" y="866988"/>
            <a:ext cx="12226746" cy="9134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0148" y="3072838"/>
            <a:ext cx="12499947" cy="59433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79329" y="9125272"/>
            <a:ext cx="129702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68701F-DFBA-4BA8-82C9-484A1574C620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5064" y="9125272"/>
            <a:ext cx="8956877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CA" sz="1400"/>
              <a:t>Programmation Web dynamique - 420-W21-SF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58681" y="9125272"/>
            <a:ext cx="97189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8664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26" r:id="rId2"/>
    <p:sldLayoutId id="2147483945" r:id="rId3"/>
    <p:sldLayoutId id="2147483876" r:id="rId4"/>
    <p:sldLayoutId id="2147483929" r:id="rId5"/>
    <p:sldLayoutId id="2147483930" r:id="rId6"/>
    <p:sldLayoutId id="2147483931" r:id="rId7"/>
    <p:sldLayoutId id="2147483932" r:id="rId8"/>
    <p:sldLayoutId id="2147483934" r:id="rId9"/>
    <p:sldLayoutId id="2147483936" r:id="rId10"/>
    <p:sldLayoutId id="2147483948" r:id="rId11"/>
    <p:sldLayoutId id="2147483949" r:id="rId12"/>
    <p:sldLayoutId id="2147483950" r:id="rId13"/>
    <p:sldLayoutId id="2147483951" r:id="rId14"/>
  </p:sldLayoutIdLst>
  <p:hf hdr="0"/>
  <p:txStyles>
    <p:titleStyle>
      <a:lvl1pPr algn="l" defTabSz="650230" rtl="0" eaLnBrk="1" latinLnBrk="0" hangingPunct="1">
        <a:spcBef>
          <a:spcPct val="0"/>
        </a:spcBef>
        <a:buNone/>
        <a:defRPr sz="512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87672" indent="-487672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056623" indent="-406394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625575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227580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92603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357626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422649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487672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552695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4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7" Type="http://schemas.openxmlformats.org/officeDocument/2006/relationships/image" Target="../media/image6.jpeg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40.xml"/><Relationship Id="rId4" Type="http://schemas.openxmlformats.org/officeDocument/2006/relationships/tags" Target="../tags/tag3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7" Type="http://schemas.openxmlformats.org/officeDocument/2006/relationships/slideLayout" Target="../slideLayouts/slideLayout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6" Type="http://schemas.openxmlformats.org/officeDocument/2006/relationships/tags" Target="../tags/tag46.xml"/><Relationship Id="rId5" Type="http://schemas.openxmlformats.org/officeDocument/2006/relationships/tags" Target="../tags/tag45.xml"/><Relationship Id="rId4" Type="http://schemas.openxmlformats.org/officeDocument/2006/relationships/tags" Target="../tags/tag4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9.xml"/><Relationship Id="rId4" Type="http://schemas.openxmlformats.org/officeDocument/2006/relationships/tags" Target="../tags/tag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5" Type="http://schemas.openxmlformats.org/officeDocument/2006/relationships/slideLayout" Target="../slideLayouts/slideLayout13.xml"/><Relationship Id="rId4" Type="http://schemas.openxmlformats.org/officeDocument/2006/relationships/tags" Target="../tags/tag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7" Type="http://schemas.openxmlformats.org/officeDocument/2006/relationships/image" Target="../media/image3.jpeg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4.xml"/><Relationship Id="rId4" Type="http://schemas.openxmlformats.org/officeDocument/2006/relationships/tags" Target="../tags/tag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image" Target="../media/image4.jpe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4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4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4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 rtlCol="0"/>
          <a:lstStyle/>
          <a:p>
            <a:pPr>
              <a:defRPr/>
            </a:pPr>
            <a:r>
              <a:rPr lang="fr-CA" dirty="0"/>
              <a:t>Programmation Web dynamique - 420-W21-SF</a:t>
            </a:r>
            <a:endParaRPr lang="fr-CA" sz="8000" dirty="0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 rtlCol="0">
            <a:normAutofit/>
          </a:bodyPr>
          <a:lstStyle/>
          <a:p>
            <a:pPr defTabSz="650230" eaLnBrk="1" fontAlgn="auto" hangingPunct="1">
              <a:spcBef>
                <a:spcPts val="1422"/>
              </a:spcBef>
              <a:spcAft>
                <a:spcPts val="0"/>
              </a:spcAft>
              <a:defRPr/>
            </a:pPr>
            <a:r>
              <a:rPr lang="fr-CA" sz="3600" dirty="0"/>
              <a:t>Cours 08 — </a:t>
            </a:r>
          </a:p>
          <a:p>
            <a:pPr defTabSz="650230" eaLnBrk="1" fontAlgn="auto" hangingPunct="1">
              <a:spcBef>
                <a:spcPts val="1422"/>
              </a:spcBef>
              <a:spcAft>
                <a:spcPts val="0"/>
              </a:spcAft>
              <a:defRPr/>
            </a:pPr>
            <a:r>
              <a:rPr lang="fr-CA" sz="3600" dirty="0"/>
              <a:t>Présentation de $_GET et $_POST</a:t>
            </a:r>
          </a:p>
          <a:p>
            <a:pPr defTabSz="650230" eaLnBrk="1" fontAlgn="auto" hangingPunct="1">
              <a:spcBef>
                <a:spcPts val="1422"/>
              </a:spcBef>
              <a:spcAft>
                <a:spcPts val="0"/>
              </a:spcAft>
              <a:defRPr/>
            </a:pPr>
            <a:br>
              <a:rPr lang="fr-CA" sz="3600" dirty="0"/>
            </a:br>
            <a:r>
              <a:rPr lang="fr-CA" sz="3600" dirty="0"/>
              <a:t>Par Jimmy Gilbert</a:t>
            </a:r>
          </a:p>
        </p:txBody>
      </p:sp>
      <p:pic>
        <p:nvPicPr>
          <p:cNvPr id="2" name="Picture 2" descr="Résultats de recherche d'images pour « php form »">
            <a:extLst>
              <a:ext uri="{FF2B5EF4-FFF2-40B4-BE49-F238E27FC236}">
                <a16:creationId xmlns:a16="http://schemas.microsoft.com/office/drawing/2014/main" id="{0B2F940E-AACF-44CD-ADA2-4E85C669EF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187" y="5096567"/>
            <a:ext cx="6429536" cy="4657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95EF0B4-82F7-432A-B55D-20E731F027AD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sz="4000" dirty="0"/>
              <a:t>Exemple concret: Formulaire de test d’âge</a:t>
            </a:r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fr-CA" sz="5400" dirty="0"/>
              <a:t>Requête HTTP POST ($_POST)</a:t>
            </a:r>
            <a:endParaRPr lang="fr-CA" dirty="0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F6ED5B6-7C15-4AD5-99DF-40811254A725}"/>
              </a:ext>
            </a:extLst>
          </p:cNvPr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95064" y="3072838"/>
            <a:ext cx="12942108" cy="6484482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&lt;?php</a:t>
            </a:r>
          </a:p>
          <a:p>
            <a:pPr marL="0" indent="0">
              <a:buNone/>
            </a:pP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	if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!</a:t>
            </a:r>
            <a:r>
              <a:rPr lang="fr-CA" dirty="0">
                <a:solidFill>
                  <a:srgbClr val="66D9EF"/>
                </a:solidFill>
                <a:latin typeface="Consolas" panose="020B0609020204030204" pitchFamily="49" charset="0"/>
              </a:rPr>
              <a:t>isset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($_POST[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dirty="0" err="1">
                <a:solidFill>
                  <a:srgbClr val="E6DB74"/>
                </a:solidFill>
                <a:latin typeface="Consolas" panose="020B0609020204030204" pitchFamily="49" charset="0"/>
              </a:rPr>
              <a:t>hid_date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])):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?&gt;</a:t>
            </a:r>
          </a:p>
          <a:p>
            <a:pPr marL="568951" lvl="1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&lt;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p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&gt;Quelle est votre date de naissance?&lt;/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p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&gt;</a:t>
            </a:r>
          </a:p>
          <a:p>
            <a:pPr marL="568951" lvl="1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&lt;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form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</a:t>
            </a:r>
            <a:r>
              <a:rPr lang="fr-CA" dirty="0">
                <a:solidFill>
                  <a:srgbClr val="A6E22E"/>
                </a:solidFill>
                <a:latin typeface="Consolas" panose="020B0609020204030204" pitchFamily="49" charset="0"/>
              </a:rPr>
              <a:t>id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=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dirty="0" err="1">
                <a:solidFill>
                  <a:srgbClr val="E6DB74"/>
                </a:solidFill>
                <a:latin typeface="Consolas" panose="020B0609020204030204" pitchFamily="49" charset="0"/>
              </a:rPr>
              <a:t>frm_date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</a:t>
            </a:r>
            <a:r>
              <a:rPr lang="fr-CA" dirty="0">
                <a:solidFill>
                  <a:srgbClr val="A6E22E"/>
                </a:solidFill>
                <a:latin typeface="Consolas" panose="020B0609020204030204" pitchFamily="49" charset="0"/>
              </a:rPr>
              <a:t>action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=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""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</a:t>
            </a:r>
            <a:r>
              <a:rPr lang="fr-CA" dirty="0" err="1">
                <a:solidFill>
                  <a:srgbClr val="A6E22E"/>
                </a:solidFill>
                <a:latin typeface="Consolas" panose="020B0609020204030204" pitchFamily="49" charset="0"/>
              </a:rPr>
              <a:t>method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=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"post"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&gt;</a:t>
            </a:r>
          </a:p>
          <a:p>
            <a:pPr marL="1137903" lvl="2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&lt;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input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</a:t>
            </a:r>
            <a:r>
              <a:rPr lang="fr-CA" dirty="0">
                <a:solidFill>
                  <a:srgbClr val="A6E22E"/>
                </a:solidFill>
                <a:latin typeface="Consolas" panose="020B0609020204030204" pitchFamily="49" charset="0"/>
              </a:rPr>
              <a:t>type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=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dirty="0" err="1">
                <a:solidFill>
                  <a:srgbClr val="E6DB74"/>
                </a:solidFill>
                <a:latin typeface="Consolas" panose="020B0609020204030204" pitchFamily="49" charset="0"/>
              </a:rPr>
              <a:t>hidden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</a:t>
            </a:r>
            <a:r>
              <a:rPr lang="fr-CA" dirty="0" err="1">
                <a:solidFill>
                  <a:srgbClr val="A6E22E"/>
                </a:solidFill>
                <a:latin typeface="Consolas" panose="020B0609020204030204" pitchFamily="49" charset="0"/>
              </a:rPr>
              <a:t>name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=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dirty="0" err="1">
                <a:solidFill>
                  <a:srgbClr val="E6DB74"/>
                </a:solidFill>
                <a:latin typeface="Consolas" panose="020B0609020204030204" pitchFamily="49" charset="0"/>
              </a:rPr>
              <a:t>hid_date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</a:t>
            </a:r>
            <a:r>
              <a:rPr lang="fr-CA" dirty="0">
                <a:solidFill>
                  <a:srgbClr val="A6E22E"/>
                </a:solidFill>
                <a:latin typeface="Consolas" panose="020B0609020204030204" pitchFamily="49" charset="0"/>
              </a:rPr>
              <a:t>id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=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dirty="0" err="1">
                <a:solidFill>
                  <a:srgbClr val="E6DB74"/>
                </a:solidFill>
                <a:latin typeface="Consolas" panose="020B0609020204030204" pitchFamily="49" charset="0"/>
              </a:rPr>
              <a:t>hid_date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&gt;</a:t>
            </a:r>
          </a:p>
          <a:p>
            <a:pPr marL="1137903" lvl="2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&lt;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input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</a:t>
            </a:r>
            <a:r>
              <a:rPr lang="fr-CA" dirty="0">
                <a:solidFill>
                  <a:srgbClr val="A6E22E"/>
                </a:solidFill>
                <a:latin typeface="Consolas" panose="020B0609020204030204" pitchFamily="49" charset="0"/>
              </a:rPr>
              <a:t>type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=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"date"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</a:t>
            </a:r>
            <a:r>
              <a:rPr lang="fr-CA" dirty="0" err="1">
                <a:solidFill>
                  <a:srgbClr val="A6E22E"/>
                </a:solidFill>
                <a:latin typeface="Consolas" panose="020B0609020204030204" pitchFamily="49" charset="0"/>
              </a:rPr>
              <a:t>name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=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dirty="0" err="1">
                <a:solidFill>
                  <a:srgbClr val="E6DB74"/>
                </a:solidFill>
                <a:latin typeface="Consolas" panose="020B0609020204030204" pitchFamily="49" charset="0"/>
              </a:rPr>
              <a:t>txt_date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</a:t>
            </a:r>
            <a:r>
              <a:rPr lang="fr-CA" dirty="0">
                <a:solidFill>
                  <a:srgbClr val="A6E22E"/>
                </a:solidFill>
                <a:latin typeface="Consolas" panose="020B0609020204030204" pitchFamily="49" charset="0"/>
              </a:rPr>
              <a:t>id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=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dirty="0" err="1">
                <a:solidFill>
                  <a:srgbClr val="E6DB74"/>
                </a:solidFill>
                <a:latin typeface="Consolas" panose="020B0609020204030204" pitchFamily="49" charset="0"/>
              </a:rPr>
              <a:t>txt_date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&gt;</a:t>
            </a:r>
          </a:p>
          <a:p>
            <a:pPr marL="1137903" lvl="2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&lt;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input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</a:t>
            </a:r>
            <a:r>
              <a:rPr lang="fr-CA" dirty="0">
                <a:solidFill>
                  <a:srgbClr val="A6E22E"/>
                </a:solidFill>
                <a:latin typeface="Consolas" panose="020B0609020204030204" pitchFamily="49" charset="0"/>
              </a:rPr>
              <a:t>type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=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dirty="0" err="1">
                <a:solidFill>
                  <a:srgbClr val="E6DB74"/>
                </a:solidFill>
                <a:latin typeface="Consolas" panose="020B0609020204030204" pitchFamily="49" charset="0"/>
              </a:rPr>
              <a:t>submit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</a:t>
            </a:r>
            <a:r>
              <a:rPr lang="fr-CA" dirty="0">
                <a:solidFill>
                  <a:srgbClr val="A6E22E"/>
                </a:solidFill>
                <a:latin typeface="Consolas" panose="020B0609020204030204" pitchFamily="49" charset="0"/>
              </a:rPr>
              <a:t>value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=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"Envoyer"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&gt;</a:t>
            </a:r>
          </a:p>
          <a:p>
            <a:pPr marL="568951" lvl="1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&lt;/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form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&gt;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&lt;?php</a:t>
            </a:r>
          </a:p>
          <a:p>
            <a:pPr marL="0" indent="0">
              <a:buNone/>
            </a:pP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	else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: </a:t>
            </a:r>
            <a:r>
              <a:rPr lang="fr-CA" dirty="0">
                <a:solidFill>
                  <a:srgbClr val="677A83"/>
                </a:solidFill>
                <a:latin typeface="Consolas" panose="020B0609020204030204" pitchFamily="49" charset="0"/>
              </a:rPr>
              <a:t>// sinon le formulaire est envoyé!</a:t>
            </a:r>
            <a:endParaRPr lang="fr-CA" dirty="0">
              <a:solidFill>
                <a:srgbClr val="D7D7D7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?&gt;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	&lt;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p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&gt;Formulaire envoyé!&lt;/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p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&gt;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&lt;?php</a:t>
            </a:r>
          </a:p>
          <a:p>
            <a:pPr marL="568951" lvl="1" indent="0">
              <a:buNone/>
            </a:pP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endif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; </a:t>
            </a:r>
            <a:r>
              <a:rPr lang="fr-CA" dirty="0">
                <a:solidFill>
                  <a:srgbClr val="677A83"/>
                </a:solidFill>
                <a:latin typeface="Consolas" panose="020B0609020204030204" pitchFamily="49" charset="0"/>
              </a:rPr>
              <a:t>// </a:t>
            </a:r>
            <a:r>
              <a:rPr lang="fr-CA" dirty="0" err="1">
                <a:solidFill>
                  <a:srgbClr val="677A83"/>
                </a:solidFill>
                <a:latin typeface="Consolas" panose="020B0609020204030204" pitchFamily="49" charset="0"/>
              </a:rPr>
              <a:t>finsi</a:t>
            </a:r>
            <a:endParaRPr lang="fr-CA" dirty="0">
              <a:solidFill>
                <a:srgbClr val="D7D7D7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?&gt;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F5E3092-52F8-4224-84CA-50D7BB4E58EE}"/>
              </a:ext>
            </a:extLst>
          </p:cNvPr>
          <p:cNvSpPr txBox="1"/>
          <p:nvPr/>
        </p:nvSpPr>
        <p:spPr>
          <a:xfrm>
            <a:off x="10614346" y="3365514"/>
            <a:ext cx="3598888" cy="923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A" dirty="0"/>
              <a:t>Va tester si le formulaire est envoyé avec le champ caché </a:t>
            </a:r>
            <a:r>
              <a:rPr lang="fr-CA" dirty="0" err="1"/>
              <a:t>hid_date</a:t>
            </a:r>
            <a:endParaRPr lang="fr-CA" dirty="0"/>
          </a:p>
        </p:txBody>
      </p:sp>
      <p:cxnSp>
        <p:nvCxnSpPr>
          <p:cNvPr id="10" name="Connecteur : en angle 9">
            <a:extLst>
              <a:ext uri="{FF2B5EF4-FFF2-40B4-BE49-F238E27FC236}">
                <a16:creationId xmlns:a16="http://schemas.microsoft.com/office/drawing/2014/main" id="{3883B6C6-0460-4B60-B83F-614CC793229B}"/>
              </a:ext>
            </a:extLst>
          </p:cNvPr>
          <p:cNvCxnSpPr>
            <a:cxnSpLocks/>
            <a:stCxn id="3" idx="1"/>
            <a:endCxn id="19" idx="3"/>
          </p:cNvCxnSpPr>
          <p:nvPr/>
        </p:nvCxnSpPr>
        <p:spPr>
          <a:xfrm rot="10800000">
            <a:off x="5429770" y="3566325"/>
            <a:ext cx="5184576" cy="26085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>
            <a:extLst>
              <a:ext uri="{FF2B5EF4-FFF2-40B4-BE49-F238E27FC236}">
                <a16:creationId xmlns:a16="http://schemas.microsoft.com/office/drawing/2014/main" id="{DC1333D8-6B2B-4932-91B2-E627A9DD5E63}"/>
              </a:ext>
            </a:extLst>
          </p:cNvPr>
          <p:cNvSpPr txBox="1"/>
          <p:nvPr/>
        </p:nvSpPr>
        <p:spPr>
          <a:xfrm>
            <a:off x="10614346" y="4608860"/>
            <a:ext cx="3598889" cy="923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A" dirty="0"/>
              <a:t>Action: c’est la page vers laquelle le formulaire est envoyé si vide = même  page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E65A744-0166-4D4B-BFBA-8643F4C7DE94}"/>
              </a:ext>
            </a:extLst>
          </p:cNvPr>
          <p:cNvSpPr/>
          <p:nvPr/>
        </p:nvSpPr>
        <p:spPr>
          <a:xfrm>
            <a:off x="3796319" y="4516521"/>
            <a:ext cx="1188129" cy="51914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23" name="Connecteur : en angle 22">
            <a:extLst>
              <a:ext uri="{FF2B5EF4-FFF2-40B4-BE49-F238E27FC236}">
                <a16:creationId xmlns:a16="http://schemas.microsoft.com/office/drawing/2014/main" id="{EBF5A0AE-5EED-44DE-9C70-7409E95069D9}"/>
              </a:ext>
            </a:extLst>
          </p:cNvPr>
          <p:cNvCxnSpPr>
            <a:cxnSpLocks/>
            <a:stCxn id="20" idx="1"/>
            <a:endCxn id="21" idx="0"/>
          </p:cNvCxnSpPr>
          <p:nvPr/>
        </p:nvCxnSpPr>
        <p:spPr>
          <a:xfrm rot="10800000">
            <a:off x="4390384" y="4516521"/>
            <a:ext cx="6223962" cy="554004"/>
          </a:xfrm>
          <a:prstGeom prst="bentConnector4">
            <a:avLst>
              <a:gd name="adj1" fmla="val 23300"/>
              <a:gd name="adj2" fmla="val 14126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4B088C04-5527-4051-AA06-FFAF0AC39ED6}"/>
              </a:ext>
            </a:extLst>
          </p:cNvPr>
          <p:cNvSpPr/>
          <p:nvPr/>
        </p:nvSpPr>
        <p:spPr>
          <a:xfrm>
            <a:off x="1443151" y="7670546"/>
            <a:ext cx="3266540" cy="59063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35" name="Connecteur : en angle 34">
            <a:extLst>
              <a:ext uri="{FF2B5EF4-FFF2-40B4-BE49-F238E27FC236}">
                <a16:creationId xmlns:a16="http://schemas.microsoft.com/office/drawing/2014/main" id="{661270AA-44D2-431E-9FA4-D15C167050CF}"/>
              </a:ext>
            </a:extLst>
          </p:cNvPr>
          <p:cNvCxnSpPr>
            <a:cxnSpLocks/>
            <a:stCxn id="36" idx="1"/>
            <a:endCxn id="34" idx="3"/>
          </p:cNvCxnSpPr>
          <p:nvPr/>
        </p:nvCxnSpPr>
        <p:spPr>
          <a:xfrm rot="10800000" flipV="1">
            <a:off x="4709691" y="7901859"/>
            <a:ext cx="5904654" cy="6400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ZoneTexte 35">
            <a:extLst>
              <a:ext uri="{FF2B5EF4-FFF2-40B4-BE49-F238E27FC236}">
                <a16:creationId xmlns:a16="http://schemas.microsoft.com/office/drawing/2014/main" id="{4C5CFA6A-D7B1-42B3-A7C5-3F540AEB42C3}"/>
              </a:ext>
            </a:extLst>
          </p:cNvPr>
          <p:cNvSpPr txBox="1"/>
          <p:nvPr/>
        </p:nvSpPr>
        <p:spPr>
          <a:xfrm>
            <a:off x="10614345" y="7578694"/>
            <a:ext cx="3598889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A" dirty="0"/>
              <a:t>L’avantage ici c’Est qu’on peut mettre du HTML!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38D78DD-5FEF-4884-904E-18AD4636BB44}"/>
              </a:ext>
            </a:extLst>
          </p:cNvPr>
          <p:cNvSpPr/>
          <p:nvPr/>
        </p:nvSpPr>
        <p:spPr>
          <a:xfrm>
            <a:off x="1443151" y="3350864"/>
            <a:ext cx="3986619" cy="43092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AB441FDE-7B56-4EBF-913E-92AFE2DF27F8}"/>
              </a:ext>
            </a:extLst>
          </p:cNvPr>
          <p:cNvSpPr txBox="1"/>
          <p:nvPr/>
        </p:nvSpPr>
        <p:spPr>
          <a:xfrm>
            <a:off x="10614347" y="5657155"/>
            <a:ext cx="3598889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A" dirty="0"/>
              <a:t>Method: peut être post ou </a:t>
            </a:r>
            <a:r>
              <a:rPr lang="fr-CA" dirty="0" err="1"/>
              <a:t>get</a:t>
            </a:r>
            <a:r>
              <a:rPr lang="fr-CA" dirty="0"/>
              <a:t>!</a:t>
            </a:r>
            <a:br>
              <a:rPr lang="fr-CA" dirty="0"/>
            </a:br>
            <a:r>
              <a:rPr lang="fr-CA" dirty="0"/>
              <a:t>Plus d’infos ici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702D7B1-BDBB-49AB-8FBD-8207BF80B4C0}"/>
              </a:ext>
            </a:extLst>
          </p:cNvPr>
          <p:cNvSpPr/>
          <p:nvPr/>
        </p:nvSpPr>
        <p:spPr>
          <a:xfrm>
            <a:off x="5088364" y="4516760"/>
            <a:ext cx="1892034" cy="49986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40" name="Connecteur : en angle 39">
            <a:extLst>
              <a:ext uri="{FF2B5EF4-FFF2-40B4-BE49-F238E27FC236}">
                <a16:creationId xmlns:a16="http://schemas.microsoft.com/office/drawing/2014/main" id="{CD56E51A-D8AF-4E14-BA2F-E3BB08F7624D}"/>
              </a:ext>
            </a:extLst>
          </p:cNvPr>
          <p:cNvCxnSpPr>
            <a:cxnSpLocks/>
            <a:stCxn id="38" idx="1"/>
            <a:endCxn id="39" idx="3"/>
          </p:cNvCxnSpPr>
          <p:nvPr/>
        </p:nvCxnSpPr>
        <p:spPr>
          <a:xfrm rot="10800000">
            <a:off x="6980399" y="4766691"/>
            <a:ext cx="3633949" cy="121363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8FD4649-24A4-22F8-8716-9CB046C8A6F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83D0D575-252A-458B-B355-5C47F0E7BF4E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5AFC21-3778-AE1A-7CFC-3FACD3B9AE2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Programmation Web dynamique - 420-W21-SF</a:t>
            </a:r>
            <a:endParaRPr lang="en-US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350C44B5-A634-547E-3F39-880EC5661AF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EB10E54C-FCFD-4C7D-94E2-7EB06B64DD40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026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0" grpId="0" animBg="1"/>
      <p:bldP spid="21" grpId="0" animBg="1"/>
      <p:bldP spid="34" grpId="0" animBg="1"/>
      <p:bldP spid="36" grpId="0" animBg="1"/>
      <p:bldP spid="19" grpId="0" animBg="1"/>
      <p:bldP spid="38" grpId="0" animBg="1"/>
      <p:bldP spid="3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altLang="fr-FR" dirty="0">
                <a:sym typeface="Copperplate" charset="0"/>
              </a:rPr>
              <a:t>Conclusion</a:t>
            </a:r>
            <a:endParaRPr lang="fr-CA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11</a:t>
            </a:fld>
            <a:endParaRPr lang="fr-FR" alt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pPr>
              <a:defRPr/>
            </a:pPr>
            <a:fld id="{9A25469A-AE72-4884-B6A6-0DFD73243AAE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Programmation Web dynamique - 420-W21-SF</a:t>
            </a:r>
            <a:endParaRPr lang="en-US" dirty="0"/>
          </a:p>
        </p:txBody>
      </p:sp>
      <p:pic>
        <p:nvPicPr>
          <p:cNvPr id="2050" name="Picture 2" descr="Résultats de recherche d'images pour « php meme »">
            <a:extLst>
              <a:ext uri="{FF2B5EF4-FFF2-40B4-BE49-F238E27FC236}">
                <a16:creationId xmlns:a16="http://schemas.microsoft.com/office/drawing/2014/main" id="{65E28A51-CE95-4ACC-8E85-55428E6AD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9331" y="3207355"/>
            <a:ext cx="6778724" cy="4650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62591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idx="1"/>
            <p:custDataLst>
              <p:tags r:id="rId1"/>
            </p:custDataLst>
          </p:nvPr>
        </p:nvSpPr>
        <p:spPr>
          <a:xfrm>
            <a:off x="695063" y="3072838"/>
            <a:ext cx="13015627" cy="5908418"/>
          </a:xfrm>
        </p:spPr>
        <p:txBody>
          <a:bodyPr>
            <a:normAutofit fontScale="92500" lnSpcReduction="10000"/>
          </a:bodyPr>
          <a:lstStyle/>
          <a:p>
            <a:pPr marL="514350" indent="-514350" eaLnBrk="1" hangingPunct="1">
              <a:spcBef>
                <a:spcPts val="1800"/>
              </a:spcBef>
              <a:buClrTx/>
              <a:buSzTx/>
              <a:buFont typeface="+mj-lt"/>
              <a:buAutoNum type="arabicPeriod"/>
            </a:pPr>
            <a:r>
              <a:rPr lang="fr-FR" altLang="fr-FR" dirty="0">
                <a:sym typeface="Palatino" charset="0"/>
              </a:rPr>
              <a:t>La différence entre: </a:t>
            </a:r>
          </a:p>
          <a:p>
            <a:pPr marL="1083301" lvl="1" indent="-514350">
              <a:spcBef>
                <a:spcPts val="1800"/>
              </a:spcBef>
              <a:buClrTx/>
              <a:buSzTx/>
            </a:pPr>
            <a:r>
              <a:rPr lang="fr-FR" altLang="fr-FR" b="1" dirty="0">
                <a:sym typeface="Palatino" charset="0"/>
              </a:rPr>
              <a:t>$_GET </a:t>
            </a:r>
            <a:r>
              <a:rPr lang="fr-FR" altLang="fr-FR" b="1" dirty="0">
                <a:sym typeface="Wingdings" panose="05000000000000000000" pitchFamily="2" charset="2"/>
              </a:rPr>
              <a:t> l’information est passée en paramètre dans l’url</a:t>
            </a:r>
            <a:endParaRPr lang="fr-FR" altLang="fr-FR" b="1" dirty="0">
              <a:sym typeface="Palatino" charset="0"/>
            </a:endParaRPr>
          </a:p>
          <a:p>
            <a:pPr marL="1083301" lvl="1" indent="-514350">
              <a:spcBef>
                <a:spcPts val="1800"/>
              </a:spcBef>
              <a:buClrTx/>
              <a:buSzTx/>
            </a:pPr>
            <a:r>
              <a:rPr lang="fr-FR" altLang="fr-FR" b="1" dirty="0">
                <a:sym typeface="Palatino" charset="0"/>
              </a:rPr>
              <a:t>$_POST </a:t>
            </a:r>
            <a:r>
              <a:rPr lang="fr-FR" altLang="fr-FR" b="1" dirty="0">
                <a:sym typeface="Wingdings" panose="05000000000000000000" pitchFamily="2" charset="2"/>
              </a:rPr>
              <a:t> l’information est cachée d’une page à l’autre</a:t>
            </a:r>
            <a:endParaRPr lang="fr-FR" altLang="fr-FR" b="1" dirty="0">
              <a:sym typeface="Palatino" charset="0"/>
            </a:endParaRPr>
          </a:p>
          <a:p>
            <a:pPr marL="514350" indent="-514350" eaLnBrk="1" hangingPunct="1">
              <a:spcBef>
                <a:spcPts val="1800"/>
              </a:spcBef>
              <a:buClrTx/>
              <a:buSzTx/>
              <a:buFont typeface="+mj-lt"/>
              <a:buAutoNum type="arabicPeriod"/>
            </a:pPr>
            <a:r>
              <a:rPr lang="fr-FR" altLang="fr-FR" dirty="0">
                <a:sym typeface="Palatino" charset="0"/>
              </a:rPr>
              <a:t>Le </a:t>
            </a:r>
            <a:r>
              <a:rPr lang="fr-FR" altLang="fr-FR" b="1" dirty="0">
                <a:sym typeface="Palatino" charset="0"/>
              </a:rPr>
              <a:t>if: … else: … endif;</a:t>
            </a:r>
          </a:p>
          <a:p>
            <a:pPr marL="514350" indent="-514350" eaLnBrk="1" hangingPunct="1">
              <a:spcBef>
                <a:spcPts val="1800"/>
              </a:spcBef>
              <a:buClrTx/>
              <a:buSzTx/>
              <a:buFont typeface="+mj-lt"/>
              <a:buAutoNum type="arabicPeriod"/>
            </a:pPr>
            <a:r>
              <a:rPr lang="fr-FR" altLang="fr-FR" dirty="0">
                <a:sym typeface="Palatino" charset="0"/>
              </a:rPr>
              <a:t>La fonction </a:t>
            </a:r>
            <a:r>
              <a:rPr lang="fr-FR" altLang="fr-FR" b="1" dirty="0">
                <a:sym typeface="Palatino" charset="0"/>
              </a:rPr>
              <a:t>isset()</a:t>
            </a:r>
            <a:r>
              <a:rPr lang="fr-FR" altLang="fr-FR" dirty="0">
                <a:sym typeface="Palatino" charset="0"/>
              </a:rPr>
              <a:t> retourne </a:t>
            </a:r>
            <a:r>
              <a:rPr lang="fr-FR" altLang="fr-FR" b="1" dirty="0">
                <a:sym typeface="Palatino" charset="0"/>
              </a:rPr>
              <a:t>true</a:t>
            </a:r>
            <a:r>
              <a:rPr lang="fr-FR" altLang="fr-FR" dirty="0">
                <a:sym typeface="Palatino" charset="0"/>
              </a:rPr>
              <a:t> si une variable existe</a:t>
            </a:r>
          </a:p>
          <a:p>
            <a:pPr marL="514350" indent="-514350">
              <a:spcBef>
                <a:spcPts val="1800"/>
              </a:spcBef>
              <a:buClrTx/>
              <a:buSzTx/>
              <a:buFont typeface="+mj-lt"/>
              <a:buAutoNum type="arabicPeriod"/>
            </a:pPr>
            <a:r>
              <a:rPr lang="fr-FR" altLang="fr-FR" dirty="0">
                <a:sym typeface="Palatino" charset="0"/>
              </a:rPr>
              <a:t>La fonction </a:t>
            </a:r>
            <a:r>
              <a:rPr lang="fr-FR" altLang="fr-FR" b="1" dirty="0">
                <a:sym typeface="Palatino" charset="0"/>
              </a:rPr>
              <a:t>header()</a:t>
            </a:r>
            <a:r>
              <a:rPr lang="fr-FR" altLang="fr-FR" dirty="0">
                <a:sym typeface="Palatino" charset="0"/>
              </a:rPr>
              <a:t> redirige le navigateur vers la page spécifiée</a:t>
            </a:r>
          </a:p>
          <a:p>
            <a:pPr marL="514350" indent="-514350">
              <a:spcBef>
                <a:spcPts val="1800"/>
              </a:spcBef>
              <a:buClrTx/>
              <a:buSzTx/>
              <a:buFont typeface="+mj-lt"/>
              <a:buAutoNum type="arabicPeriod"/>
            </a:pPr>
            <a:r>
              <a:rPr lang="fr-FR" altLang="fr-FR" dirty="0">
                <a:sym typeface="Palatino" charset="0"/>
              </a:rPr>
              <a:t>La fonction </a:t>
            </a:r>
            <a:r>
              <a:rPr lang="fr-FR" altLang="fr-FR" b="1" dirty="0" err="1">
                <a:sym typeface="Palatino" charset="0"/>
              </a:rPr>
              <a:t>file_exists</a:t>
            </a:r>
            <a:r>
              <a:rPr lang="fr-FR" altLang="fr-FR" b="1" dirty="0">
                <a:sym typeface="Palatino" charset="0"/>
              </a:rPr>
              <a:t>() </a:t>
            </a:r>
            <a:r>
              <a:rPr lang="fr-FR" altLang="fr-FR" dirty="0">
                <a:sym typeface="Palatino" charset="0"/>
              </a:rPr>
              <a:t>retourne </a:t>
            </a:r>
            <a:r>
              <a:rPr lang="fr-FR" altLang="fr-FR" b="1" dirty="0">
                <a:sym typeface="Palatino" charset="0"/>
              </a:rPr>
              <a:t>true</a:t>
            </a:r>
            <a:r>
              <a:rPr lang="fr-FR" altLang="fr-FR" dirty="0">
                <a:sym typeface="Palatino" charset="0"/>
              </a:rPr>
              <a:t> si le fichier existe</a:t>
            </a:r>
          </a:p>
          <a:p>
            <a:pPr marL="514350" indent="-514350">
              <a:spcBef>
                <a:spcPts val="1800"/>
              </a:spcBef>
              <a:buClrTx/>
              <a:buSzTx/>
              <a:buFont typeface="+mj-lt"/>
              <a:buAutoNum type="arabicPeriod"/>
            </a:pPr>
            <a:r>
              <a:rPr lang="fr-FR" altLang="fr-FR" b="1" dirty="0">
                <a:sym typeface="Palatino" charset="0"/>
              </a:rPr>
              <a:t>Action: </a:t>
            </a:r>
            <a:r>
              <a:rPr lang="fr-FR" altLang="fr-FR" dirty="0">
                <a:sym typeface="Palatino" charset="0"/>
              </a:rPr>
              <a:t>redirige la page après que le formulaire soit envoyé</a:t>
            </a:r>
          </a:p>
          <a:p>
            <a:pPr marL="514350" indent="-514350">
              <a:spcBef>
                <a:spcPts val="1800"/>
              </a:spcBef>
              <a:buClrTx/>
              <a:buSzTx/>
              <a:buFont typeface="+mj-lt"/>
              <a:buAutoNum type="arabicPeriod"/>
            </a:pPr>
            <a:r>
              <a:rPr lang="fr-FR" altLang="fr-FR" b="1" dirty="0">
                <a:sym typeface="Palatino" charset="0"/>
              </a:rPr>
              <a:t>Method: </a:t>
            </a:r>
            <a:r>
              <a:rPr lang="fr-FR" altLang="fr-FR" dirty="0">
                <a:sym typeface="Palatino" charset="0"/>
              </a:rPr>
              <a:t>indique si le formulaire est envoyé avec </a:t>
            </a:r>
            <a:r>
              <a:rPr lang="fr-FR" altLang="fr-FR" b="1" dirty="0">
                <a:sym typeface="Palatino" charset="0"/>
              </a:rPr>
              <a:t>POST</a:t>
            </a:r>
            <a:r>
              <a:rPr lang="fr-FR" altLang="fr-FR" dirty="0">
                <a:sym typeface="Palatino" charset="0"/>
              </a:rPr>
              <a:t> ou </a:t>
            </a:r>
            <a:r>
              <a:rPr lang="fr-FR" altLang="fr-FR" b="1" dirty="0">
                <a:sym typeface="Palatino" charset="0"/>
              </a:rPr>
              <a:t>GET</a:t>
            </a:r>
            <a:endParaRPr lang="fr-FR" altLang="fr-FR" dirty="0">
              <a:sym typeface="Palatino" charset="0"/>
            </a:endParaRPr>
          </a:p>
          <a:p>
            <a:pPr marL="514350" indent="-514350">
              <a:spcBef>
                <a:spcPts val="1800"/>
              </a:spcBef>
              <a:buClrTx/>
              <a:buSzTx/>
              <a:buFont typeface="+mj-lt"/>
              <a:buAutoNum type="arabicPeriod"/>
            </a:pPr>
            <a:endParaRPr lang="fr-FR" altLang="fr-FR" dirty="0">
              <a:sym typeface="Palatino" charset="0"/>
            </a:endParaRPr>
          </a:p>
          <a:p>
            <a:pPr marL="514350" indent="-514350" eaLnBrk="1" hangingPunct="1">
              <a:spcBef>
                <a:spcPts val="1800"/>
              </a:spcBef>
              <a:buClrTx/>
              <a:buSzTx/>
              <a:buFont typeface="+mj-lt"/>
              <a:buAutoNum type="arabicPeriod"/>
            </a:pPr>
            <a:endParaRPr lang="fr-FR" altLang="fr-FR" dirty="0">
              <a:sym typeface="Palatino" charset="0"/>
            </a:endParaRPr>
          </a:p>
          <a:p>
            <a:pPr marL="514350" indent="-514350" eaLnBrk="1" hangingPunct="1">
              <a:spcBef>
                <a:spcPts val="1800"/>
              </a:spcBef>
              <a:buClrTx/>
              <a:buSzTx/>
              <a:buFont typeface="+mj-lt"/>
              <a:buAutoNum type="arabicPeriod"/>
            </a:pPr>
            <a:endParaRPr lang="fr-FR" altLang="fr-FR" dirty="0">
              <a:sym typeface="Palatino" charset="0"/>
            </a:endParaRPr>
          </a:p>
          <a:p>
            <a:pPr marL="514350" indent="-514350" eaLnBrk="1" hangingPunct="1">
              <a:spcBef>
                <a:spcPts val="1800"/>
              </a:spcBef>
              <a:buClrTx/>
              <a:buSzTx/>
              <a:buFont typeface="+mj-lt"/>
              <a:buAutoNum type="arabicPeriod"/>
            </a:pPr>
            <a:endParaRPr lang="fr-FR" altLang="fr-FR" dirty="0">
              <a:sym typeface="Palatino" charset="0"/>
            </a:endParaRPr>
          </a:p>
          <a:p>
            <a:pPr marL="514350" indent="-514350" eaLnBrk="1" hangingPunct="1">
              <a:spcBef>
                <a:spcPts val="1800"/>
              </a:spcBef>
              <a:buClrTx/>
              <a:buSzTx/>
              <a:buFont typeface="+mj-lt"/>
              <a:buAutoNum type="arabicPeriod"/>
            </a:pPr>
            <a:endParaRPr lang="fr-FR" altLang="fr-FR" dirty="0">
              <a:sym typeface="Palatino" charset="0"/>
            </a:endParaRPr>
          </a:p>
          <a:p>
            <a:pPr marL="514350" indent="-514350" eaLnBrk="1" hangingPunct="1">
              <a:spcBef>
                <a:spcPts val="1800"/>
              </a:spcBef>
              <a:buClrTx/>
              <a:buSzTx/>
              <a:buFont typeface="+mj-lt"/>
              <a:buAutoNum type="arabicPeriod"/>
            </a:pPr>
            <a:endParaRPr lang="fr-FR" altLang="fr-FR" dirty="0">
              <a:sym typeface="Palatino" charset="0"/>
            </a:endParaRPr>
          </a:p>
          <a:p>
            <a:pPr marL="514350" indent="-514350" eaLnBrk="1" hangingPunct="1">
              <a:spcBef>
                <a:spcPts val="1800"/>
              </a:spcBef>
              <a:buClrTx/>
              <a:buSzTx/>
              <a:buFont typeface="+mj-lt"/>
              <a:buAutoNum type="arabicPeriod"/>
            </a:pPr>
            <a:endParaRPr lang="fr-FR" altLang="fr-FR" dirty="0">
              <a:sym typeface="Palatino" charset="0"/>
            </a:endParaRPr>
          </a:p>
          <a:p>
            <a:pPr marL="568951" lvl="1" indent="0">
              <a:spcBef>
                <a:spcPts val="1800"/>
              </a:spcBef>
              <a:buClrTx/>
              <a:buSzTx/>
              <a:buNone/>
            </a:pPr>
            <a:endParaRPr lang="fr-FR" altLang="fr-FR" dirty="0">
              <a:sym typeface="Palatino" charset="0"/>
            </a:endParaRPr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/>
        <p:txBody>
          <a:bodyPr/>
          <a:lstStyle/>
          <a:p>
            <a:pPr>
              <a:defRPr/>
            </a:pPr>
            <a:r>
              <a:rPr lang="fr-CA" dirty="0"/>
              <a:t>À retenir</a:t>
            </a:r>
          </a:p>
        </p:txBody>
      </p:sp>
      <p:sp>
        <p:nvSpPr>
          <p:cNvPr id="27652" name="Rectangle 1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/>
            <a:r>
              <a:rPr lang="fr-CA" altLang="fr-FR" dirty="0">
                <a:sym typeface="Copperplate" charset="0"/>
              </a:rPr>
              <a:t>Conclusion</a:t>
            </a:r>
            <a:endParaRPr lang="fr-CA" altLang="fr-FR" sz="6400" dirty="0">
              <a:solidFill>
                <a:srgbClr val="000000"/>
              </a:solidFill>
              <a:latin typeface="Copperplate" charset="0"/>
              <a:ea typeface="Copperplate" charset="0"/>
              <a:cs typeface="Copperplate" charset="0"/>
              <a:sym typeface="Copperplate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6"/>
            <p:custDataLst>
              <p:tags r:id="rId4"/>
            </p:custDataLst>
          </p:nvPr>
        </p:nvSpPr>
        <p:spPr/>
        <p:txBody>
          <a:bodyPr/>
          <a:lstStyle/>
          <a:p>
            <a:pPr>
              <a:defRPr/>
            </a:pPr>
            <a:fld id="{EB10E54C-FCFD-4C7D-94E2-7EB06B64DD40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4"/>
            <p:custDataLst>
              <p:tags r:id="rId5"/>
            </p:custDataLst>
          </p:nvPr>
        </p:nvSpPr>
        <p:spPr/>
        <p:txBody>
          <a:bodyPr/>
          <a:lstStyle/>
          <a:p>
            <a:pPr>
              <a:defRPr/>
            </a:pPr>
            <a:fld id="{1BF47F57-0B10-42B1-A508-B6825BB313CB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5"/>
            <p:custDataLst>
              <p:tags r:id="rId6"/>
            </p:custDataLst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Programmation Web dynamique - 420-W21-SF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84847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dirty="0"/>
              <a:t>Introduction</a:t>
            </a:r>
          </a:p>
        </p:txBody>
      </p:sp>
      <p:sp>
        <p:nvSpPr>
          <p:cNvPr id="2" name="Sous-titre 1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2</a:t>
            </a:fld>
            <a:endParaRPr lang="fr-FR" alt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pPr>
              <a:defRPr/>
            </a:pPr>
            <a:fld id="{3E924FDE-15AD-4BA9-B48B-61E2730F40AA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Programmation Web dynamique - 420-W21-SF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9643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fr-CA" b="1" dirty="0"/>
              <a:t>Valider</a:t>
            </a:r>
            <a:r>
              <a:rPr lang="fr-CA" dirty="0"/>
              <a:t> l’information serveur avec une base de données MySQL</a:t>
            </a:r>
          </a:p>
          <a:p>
            <a:r>
              <a:rPr lang="fr-CA" b="1" dirty="0"/>
              <a:t>Suivre</a:t>
            </a:r>
            <a:r>
              <a:rPr lang="fr-CA" dirty="0"/>
              <a:t> des processus complexes (étapes E-commerce)</a:t>
            </a:r>
          </a:p>
          <a:p>
            <a:r>
              <a:rPr lang="fr-CA" b="1" dirty="0"/>
              <a:t>Effectuer</a:t>
            </a:r>
            <a:r>
              <a:rPr lang="fr-CA" dirty="0"/>
              <a:t> des traitements </a:t>
            </a:r>
            <a:r>
              <a:rPr lang="fr-CA" b="1" dirty="0"/>
              <a:t>CRUD</a:t>
            </a:r>
            <a:r>
              <a:rPr lang="fr-CA" dirty="0"/>
              <a:t> (inscription, connexion)</a:t>
            </a:r>
          </a:p>
          <a:p>
            <a:pPr lvl="1"/>
            <a:r>
              <a:rPr lang="fr-CA" b="1" dirty="0" err="1"/>
              <a:t>Create</a:t>
            </a:r>
            <a:r>
              <a:rPr lang="fr-CA" dirty="0"/>
              <a:t>, </a:t>
            </a:r>
            <a:r>
              <a:rPr lang="fr-CA" b="1" dirty="0"/>
              <a:t>Read</a:t>
            </a:r>
            <a:r>
              <a:rPr lang="fr-CA" dirty="0"/>
              <a:t>, </a:t>
            </a:r>
            <a:r>
              <a:rPr lang="fr-CA" b="1" dirty="0" err="1"/>
              <a:t>Delete</a:t>
            </a:r>
            <a:r>
              <a:rPr lang="fr-CA" dirty="0"/>
              <a:t> et </a:t>
            </a:r>
            <a:r>
              <a:rPr lang="fr-CA" b="1" dirty="0"/>
              <a:t>Update</a:t>
            </a:r>
          </a:p>
          <a:p>
            <a:r>
              <a:rPr lang="fr-CA" dirty="0"/>
              <a:t>Et beaucoup d’autres choses!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CA" dirty="0"/>
              <a:t>Introduction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EB9981C-D7CE-45D1-B0DF-6BA537B425C3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CA" dirty="0"/>
              <a:t>Ce que permet les formulaires en PHP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F7A7835A-7AFB-4487-B329-97706223CB6E}"/>
              </a:ext>
            </a:extLst>
          </p:cNvPr>
          <p:cNvSpPr>
            <a:spLocks noGrp="1"/>
          </p:cNvSpPr>
          <p:nvPr>
            <p:ph sz="quarter" idx="14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fr-CA" dirty="0"/>
              <a:t>Voyez-vous d’autres utilisations sur le web?</a:t>
            </a: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BD892D32-65AE-0A6F-686C-3F84BE92D42D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D1AAF0B0-2655-4058-9A19-71CD26C96735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92065E54-714D-BA54-B38D-0A55C1902BF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Programmation Web dynamique - 420-W21-SF</a:t>
            </a:r>
            <a:endParaRPr lang="en-US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B3E6B114-8F95-1460-A718-378323D09D6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13BEBCB-2515-40E6-A3E7-AC2CAC3B15DA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561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uiExpan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5AABC48-02B8-4A74-81F2-35C5B19E8F90}"/>
              </a:ext>
            </a:extLst>
          </p:cNvPr>
          <p:cNvSpPr/>
          <p:nvPr/>
        </p:nvSpPr>
        <p:spPr>
          <a:xfrm>
            <a:off x="695064" y="7260077"/>
            <a:ext cx="8983179" cy="14331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fr-CA" strike="sngStrike" dirty="0"/>
              <a:t>Pas les variables globales, elle sont détruites!</a:t>
            </a:r>
          </a:p>
          <a:p>
            <a:r>
              <a:rPr lang="fr-CA" strike="sngStrike" dirty="0"/>
              <a:t>Les requêtes ($_REQUEST), mais on ne s’en sert pas car peu sûr</a:t>
            </a:r>
          </a:p>
          <a:p>
            <a:r>
              <a:rPr lang="fr-CA" dirty="0"/>
              <a:t>Les sessions ($_SESSION)</a:t>
            </a:r>
          </a:p>
          <a:p>
            <a:r>
              <a:rPr lang="fr-CA" dirty="0"/>
              <a:t>Les cookies ($_COOKIES)</a:t>
            </a:r>
          </a:p>
          <a:p>
            <a:r>
              <a:rPr lang="fr-CA" dirty="0"/>
              <a:t>Variables d'une </a:t>
            </a:r>
            <a:r>
              <a:rPr lang="fr-CA" b="1" dirty="0"/>
              <a:t>requête HTTP GET ($_GET)</a:t>
            </a:r>
          </a:p>
          <a:p>
            <a:r>
              <a:rPr lang="fr-CA" dirty="0"/>
              <a:t>Variables d'une </a:t>
            </a:r>
            <a:r>
              <a:rPr lang="fr-CA" b="1" dirty="0"/>
              <a:t>requête HTTP POST ($_POST)</a:t>
            </a:r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CA"/>
              <a:t>Introduction</a:t>
            </a:r>
            <a:endParaRPr lang="fr-CA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CA" dirty="0"/>
              <a:t>D’un formulaire à l’autre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4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fr-CA" dirty="0"/>
              <a:t>Comment peut-on passer une information PHP (variable) d’une page à l’autre en PHP?</a:t>
            </a:r>
          </a:p>
        </p:txBody>
      </p:sp>
      <p:sp>
        <p:nvSpPr>
          <p:cNvPr id="3" name="Flèche : droite 2">
            <a:extLst>
              <a:ext uri="{FF2B5EF4-FFF2-40B4-BE49-F238E27FC236}">
                <a16:creationId xmlns:a16="http://schemas.microsoft.com/office/drawing/2014/main" id="{E1DDBD4D-13B5-4AD1-8D98-8450956BB06D}"/>
              </a:ext>
            </a:extLst>
          </p:cNvPr>
          <p:cNvSpPr/>
          <p:nvPr/>
        </p:nvSpPr>
        <p:spPr>
          <a:xfrm rot="10800000">
            <a:off x="9462220" y="7364582"/>
            <a:ext cx="1440160" cy="12241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4098" name="Picture 2" descr="Résultats de recherche d'images pour « hell yeah »">
            <a:extLst>
              <a:ext uri="{FF2B5EF4-FFF2-40B4-BE49-F238E27FC236}">
                <a16:creationId xmlns:a16="http://schemas.microsoft.com/office/drawing/2014/main" id="{C86646F8-E4A8-4A7B-BD7D-15DB1E57E8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7618" y="6062909"/>
            <a:ext cx="3159110" cy="3690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839B60BD-D664-6847-6D52-D3857626B9E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5EE78E91-38CE-455C-82C8-8B2C89325444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2F48991D-4B92-FB3A-7F37-F78CB5D1972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Programmation Web dynamique - 420-W21-SF</a:t>
            </a:r>
            <a:endParaRPr lang="en-US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CE515E32-6894-A61C-FB20-CB2AEF24B46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DFF7EE6A-F866-4A74-9FEF-985FA99EBCD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361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uiExpand="1" build="p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2143450" y="3419782"/>
            <a:ext cx="11046646" cy="2341407"/>
          </a:xfrm>
        </p:spPr>
        <p:txBody>
          <a:bodyPr/>
          <a:lstStyle/>
          <a:p>
            <a:r>
              <a:rPr lang="fr-CA" sz="8000" dirty="0"/>
              <a:t>Requête HTTP GET ($_GET)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5</a:t>
            </a:fld>
            <a:endParaRPr lang="fr-FR" alt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2F4A4250-1017-468D-8F75-C08A2D3E3031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pPr>
              <a:defRPr/>
            </a:pPr>
            <a:r>
              <a:rPr lang="fr-CA" dirty="0"/>
              <a:t>Programmation Web dynamique - 420-W21-SF</a:t>
            </a:r>
            <a:endParaRPr lang="en-US" dirty="0"/>
          </a:p>
        </p:txBody>
      </p:sp>
      <p:pic>
        <p:nvPicPr>
          <p:cNvPr id="2050" name="Picture 2" descr="Image associée">
            <a:extLst>
              <a:ext uri="{FF2B5EF4-FFF2-40B4-BE49-F238E27FC236}">
                <a16:creationId xmlns:a16="http://schemas.microsoft.com/office/drawing/2014/main" id="{1A0B88D9-3015-443D-9F43-F9CF71699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3707" y="4578653"/>
            <a:ext cx="4480847" cy="4480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60037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95EF0B4-82F7-432A-B55D-20E731F027AD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sz="4000" dirty="0"/>
              <a:t>La syntaxe de base</a:t>
            </a:r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fr-CA" sz="5400" dirty="0"/>
              <a:t>Requête HTTP GET ($_GET)</a:t>
            </a:r>
            <a:endParaRPr lang="fr-CA" dirty="0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F6ED5B6-7C15-4AD5-99DF-40811254A725}"/>
              </a:ext>
            </a:extLst>
          </p:cNvPr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95064" y="3072838"/>
            <a:ext cx="14023739" cy="5908418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&lt;?php</a:t>
            </a:r>
          </a:p>
          <a:p>
            <a:pPr marL="568951" lvl="1" indent="0">
              <a:buNone/>
            </a:pPr>
            <a:r>
              <a:rPr lang="fr-CA" dirty="0">
                <a:solidFill>
                  <a:srgbClr val="677A83"/>
                </a:solidFill>
                <a:latin typeface="Consolas" panose="020B0609020204030204" pitchFamily="49" charset="0"/>
              </a:rPr>
              <a:t>//</a:t>
            </a:r>
            <a:r>
              <a:rPr lang="fr-CA" dirty="0" err="1">
                <a:solidFill>
                  <a:srgbClr val="677A83"/>
                </a:solidFill>
                <a:latin typeface="Consolas" panose="020B0609020204030204" pitchFamily="49" charset="0"/>
              </a:rPr>
              <a:t>Demo</a:t>
            </a:r>
            <a:r>
              <a:rPr lang="fr-CA" dirty="0">
                <a:solidFill>
                  <a:srgbClr val="677A83"/>
                </a:solidFill>
                <a:latin typeface="Consolas" panose="020B0609020204030204" pitchFamily="49" charset="0"/>
              </a:rPr>
              <a:t> de $_GET</a:t>
            </a:r>
            <a:endParaRPr lang="fr-CA" dirty="0">
              <a:solidFill>
                <a:srgbClr val="D7D7D7"/>
              </a:solidFill>
              <a:latin typeface="Consolas" panose="020B0609020204030204" pitchFamily="49" charset="0"/>
            </a:endParaRPr>
          </a:p>
          <a:p>
            <a:pPr marL="568951" lvl="1" indent="0">
              <a:buNone/>
            </a:pPr>
            <a:r>
              <a:rPr lang="fr-CA" dirty="0">
                <a:solidFill>
                  <a:srgbClr val="677A83"/>
                </a:solidFill>
                <a:latin typeface="Consolas" panose="020B0609020204030204" pitchFamily="49" charset="0"/>
              </a:rPr>
              <a:t>//Exemple d'url index.php?param1=test&amp;param2=true</a:t>
            </a:r>
            <a:endParaRPr lang="fr-CA" dirty="0">
              <a:solidFill>
                <a:srgbClr val="D7D7D7"/>
              </a:solidFill>
              <a:latin typeface="Consolas" panose="020B0609020204030204" pitchFamily="49" charset="0"/>
            </a:endParaRPr>
          </a:p>
          <a:p>
            <a:pPr marL="568951" lvl="1" indent="0">
              <a:buNone/>
            </a:pPr>
            <a:r>
              <a:rPr lang="fr-CA" dirty="0">
                <a:solidFill>
                  <a:srgbClr val="66D9EF"/>
                </a:solidFill>
                <a:latin typeface="Consolas" panose="020B0609020204030204" pitchFamily="49" charset="0"/>
              </a:rPr>
              <a:t>echo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"Affiche mon premier paramètre de page dans l'url: "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.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$_GET[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"param1"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]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.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"&lt;br&gt;"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;</a:t>
            </a:r>
          </a:p>
          <a:p>
            <a:pPr marL="568951" lvl="1" indent="0">
              <a:buNone/>
            </a:pPr>
            <a:r>
              <a:rPr lang="fr-CA" dirty="0">
                <a:solidFill>
                  <a:srgbClr val="66D9EF"/>
                </a:solidFill>
                <a:latin typeface="Consolas" panose="020B0609020204030204" pitchFamily="49" charset="0"/>
              </a:rPr>
              <a:t>echo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"Affiche mon deuxième paramètre de page dans l'url: "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.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$_GET[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"param2"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]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.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"&lt;br&gt;"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;</a:t>
            </a:r>
          </a:p>
          <a:p>
            <a:pPr marL="568951" lvl="1" indent="0">
              <a:buNone/>
            </a:pPr>
            <a:b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</a:br>
            <a:r>
              <a:rPr lang="fr-CA" dirty="0">
                <a:solidFill>
                  <a:srgbClr val="677A83"/>
                </a:solidFill>
                <a:latin typeface="Consolas" panose="020B0609020204030204" pitchFamily="49" charset="0"/>
              </a:rPr>
              <a:t>//Test de paramètre avec isset()</a:t>
            </a:r>
            <a:endParaRPr lang="fr-CA" dirty="0">
              <a:solidFill>
                <a:srgbClr val="D7D7D7"/>
              </a:solidFill>
              <a:latin typeface="Consolas" panose="020B0609020204030204" pitchFamily="49" charset="0"/>
            </a:endParaRPr>
          </a:p>
          <a:p>
            <a:pPr marL="568951" lvl="1" indent="0">
              <a:buNone/>
            </a:pP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if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</a:t>
            </a:r>
            <a:r>
              <a:rPr lang="fr-CA" dirty="0">
                <a:solidFill>
                  <a:srgbClr val="66D9EF"/>
                </a:solidFill>
                <a:latin typeface="Consolas" panose="020B0609020204030204" pitchFamily="49" charset="0"/>
              </a:rPr>
              <a:t>isset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($_GET[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"param2"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])){</a:t>
            </a:r>
          </a:p>
          <a:p>
            <a:pPr marL="568951" lvl="1" indent="0">
              <a:buNone/>
            </a:pPr>
            <a:r>
              <a:rPr lang="fr-CA" dirty="0">
                <a:solidFill>
                  <a:srgbClr val="66D9EF"/>
                </a:solidFill>
                <a:latin typeface="Consolas" panose="020B0609020204030204" pitchFamily="49" charset="0"/>
              </a:rPr>
              <a:t>		echo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"Paramètre 2 défini&lt;br&gt;"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;</a:t>
            </a:r>
          </a:p>
          <a:p>
            <a:pPr marL="568951" lvl="1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}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else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{</a:t>
            </a:r>
          </a:p>
          <a:p>
            <a:pPr marL="568951" lvl="1" indent="0">
              <a:buNone/>
            </a:pPr>
            <a:r>
              <a:rPr lang="fr-CA" dirty="0">
                <a:solidFill>
                  <a:srgbClr val="66D9EF"/>
                </a:solidFill>
                <a:latin typeface="Consolas" panose="020B0609020204030204" pitchFamily="49" charset="0"/>
              </a:rPr>
              <a:t>		echo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"Paramètre 2 non défini&lt;br&gt;"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;</a:t>
            </a:r>
          </a:p>
          <a:p>
            <a:pPr marL="568951" lvl="1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?&gt;</a:t>
            </a:r>
            <a:endParaRPr lang="fr-CA" b="0" dirty="0">
              <a:solidFill>
                <a:srgbClr val="D7D7D7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F5E3092-52F8-4224-84CA-50D7BB4E58EE}"/>
              </a:ext>
            </a:extLst>
          </p:cNvPr>
          <p:cNvSpPr txBox="1"/>
          <p:nvPr/>
        </p:nvSpPr>
        <p:spPr>
          <a:xfrm>
            <a:off x="14306267" y="3124581"/>
            <a:ext cx="2880320" cy="923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A" dirty="0"/>
              <a:t>Pour tester les paramètres voici l’url à écrire dans le navigateur</a:t>
            </a:r>
          </a:p>
        </p:txBody>
      </p:sp>
      <p:cxnSp>
        <p:nvCxnSpPr>
          <p:cNvPr id="10" name="Connecteur : en angle 9">
            <a:extLst>
              <a:ext uri="{FF2B5EF4-FFF2-40B4-BE49-F238E27FC236}">
                <a16:creationId xmlns:a16="http://schemas.microsoft.com/office/drawing/2014/main" id="{3883B6C6-0460-4B60-B83F-614CC793229B}"/>
              </a:ext>
            </a:extLst>
          </p:cNvPr>
          <p:cNvCxnSpPr>
            <a:cxnSpLocks/>
            <a:stCxn id="3" idx="1"/>
            <a:endCxn id="11" idx="0"/>
          </p:cNvCxnSpPr>
          <p:nvPr/>
        </p:nvCxnSpPr>
        <p:spPr>
          <a:xfrm rot="10800000" flipV="1">
            <a:off x="6437883" y="3586245"/>
            <a:ext cx="7868384" cy="32874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62F0B372-8C35-4EFF-A0D3-FF1ABF49DA67}"/>
              </a:ext>
            </a:extLst>
          </p:cNvPr>
          <p:cNvSpPr/>
          <p:nvPr/>
        </p:nvSpPr>
        <p:spPr>
          <a:xfrm>
            <a:off x="3773587" y="3914989"/>
            <a:ext cx="5328592" cy="37894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2269ED4-A488-4976-948B-E61337671218}"/>
              </a:ext>
            </a:extLst>
          </p:cNvPr>
          <p:cNvSpPr txBox="1"/>
          <p:nvPr/>
        </p:nvSpPr>
        <p:spPr>
          <a:xfrm>
            <a:off x="14306267" y="4426856"/>
            <a:ext cx="2880320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A" dirty="0"/>
              <a:t>Utilise la variable </a:t>
            </a:r>
            <a:r>
              <a:rPr lang="fr-CA" b="1" dirty="0"/>
              <a:t>param1</a:t>
            </a:r>
            <a:r>
              <a:rPr lang="fr-CA" dirty="0"/>
              <a:t>  provenant de l’url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1AC597E-BA8F-4B29-BF1F-2C8A2A43ACA7}"/>
              </a:ext>
            </a:extLst>
          </p:cNvPr>
          <p:cNvSpPr/>
          <p:nvPr/>
        </p:nvSpPr>
        <p:spPr>
          <a:xfrm>
            <a:off x="10326315" y="4371076"/>
            <a:ext cx="2304256" cy="37894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EC72960-F4D5-4879-8343-FBEC834B5001}"/>
              </a:ext>
            </a:extLst>
          </p:cNvPr>
          <p:cNvSpPr/>
          <p:nvPr/>
        </p:nvSpPr>
        <p:spPr>
          <a:xfrm>
            <a:off x="5213747" y="5515033"/>
            <a:ext cx="1152128" cy="37894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68D8430D-3DD9-4935-82E5-A64E7E61FC0B}"/>
              </a:ext>
            </a:extLst>
          </p:cNvPr>
          <p:cNvSpPr txBox="1"/>
          <p:nvPr/>
        </p:nvSpPr>
        <p:spPr>
          <a:xfrm>
            <a:off x="14260507" y="5407357"/>
            <a:ext cx="2880320" cy="923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A" dirty="0"/>
              <a:t>Isset() vérifie si le paramètre est présent dans l’url</a:t>
            </a:r>
          </a:p>
        </p:txBody>
      </p:sp>
      <p:cxnSp>
        <p:nvCxnSpPr>
          <p:cNvPr id="17" name="Connecteur : en angle 16">
            <a:extLst>
              <a:ext uri="{FF2B5EF4-FFF2-40B4-BE49-F238E27FC236}">
                <a16:creationId xmlns:a16="http://schemas.microsoft.com/office/drawing/2014/main" id="{AAB92A75-EB4F-405C-BB0D-1DCFF2267DE2}"/>
              </a:ext>
            </a:extLst>
          </p:cNvPr>
          <p:cNvCxnSpPr>
            <a:cxnSpLocks/>
            <a:stCxn id="15" idx="1"/>
            <a:endCxn id="14" idx="3"/>
          </p:cNvCxnSpPr>
          <p:nvPr/>
        </p:nvCxnSpPr>
        <p:spPr>
          <a:xfrm rot="10800000">
            <a:off x="6365875" y="5704506"/>
            <a:ext cx="7894632" cy="16451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 : en angle 18">
            <a:extLst>
              <a:ext uri="{FF2B5EF4-FFF2-40B4-BE49-F238E27FC236}">
                <a16:creationId xmlns:a16="http://schemas.microsoft.com/office/drawing/2014/main" id="{CBD90356-754C-42A3-ABB4-B451070B1BED}"/>
              </a:ext>
            </a:extLst>
          </p:cNvPr>
          <p:cNvCxnSpPr>
            <a:stCxn id="12" idx="1"/>
            <a:endCxn id="13" idx="0"/>
          </p:cNvCxnSpPr>
          <p:nvPr/>
        </p:nvCxnSpPr>
        <p:spPr>
          <a:xfrm rot="10800000">
            <a:off x="11478443" y="4371076"/>
            <a:ext cx="2827824" cy="378946"/>
          </a:xfrm>
          <a:prstGeom prst="bentConnector4">
            <a:avLst>
              <a:gd name="adj1" fmla="val -48074"/>
              <a:gd name="adj2" fmla="val 16032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3859AB0-E2BB-FD15-7ACD-E85D2396884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FEB18A90-E4D6-41BD-A800-02F675372D65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B74E8B0-2A4E-C9A1-89BD-7911A8FFB0B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Programmation Web dynamique - 420-W21-SF</a:t>
            </a:r>
            <a:endParaRPr lang="en-US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04D6093-F1A8-062D-D49B-2CB74B0B766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EB10E54C-FCFD-4C7D-94E2-7EB06B64DD4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379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95EF0B4-82F7-432A-B55D-20E731F027AD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sz="4000" dirty="0"/>
              <a:t>Exemple concret: Url de page</a:t>
            </a:r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fr-CA" sz="5400" dirty="0"/>
              <a:t>Requête HTTP GET ($_GET)</a:t>
            </a:r>
            <a:endParaRPr lang="fr-CA" dirty="0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F6ED5B6-7C15-4AD5-99DF-40811254A725}"/>
              </a:ext>
            </a:extLst>
          </p:cNvPr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95064" y="3072838"/>
            <a:ext cx="14023739" cy="5908418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&lt;?php</a:t>
            </a:r>
          </a:p>
          <a:p>
            <a:pPr marL="568951" lvl="1" indent="0">
              <a:buNone/>
            </a:pPr>
            <a:r>
              <a:rPr lang="fr-CA" dirty="0">
                <a:solidFill>
                  <a:srgbClr val="677A83"/>
                </a:solidFill>
                <a:latin typeface="Consolas" panose="020B0609020204030204" pitchFamily="49" charset="0"/>
              </a:rPr>
              <a:t>//Exemple concret de redirection de page</a:t>
            </a:r>
            <a:endParaRPr lang="fr-CA" dirty="0">
              <a:solidFill>
                <a:srgbClr val="D7D7D7"/>
              </a:solidFill>
              <a:latin typeface="Consolas" panose="020B0609020204030204" pitchFamily="49" charset="0"/>
            </a:endParaRPr>
          </a:p>
          <a:p>
            <a:pPr marL="568951" lvl="1" indent="0">
              <a:buNone/>
            </a:pP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if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</a:t>
            </a:r>
            <a:r>
              <a:rPr lang="fr-CA" dirty="0">
                <a:solidFill>
                  <a:srgbClr val="66D9EF"/>
                </a:solidFill>
                <a:latin typeface="Consolas" panose="020B0609020204030204" pitchFamily="49" charset="0"/>
              </a:rPr>
              <a:t>isset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($_GET[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"page"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])){</a:t>
            </a:r>
          </a:p>
          <a:p>
            <a:pPr marL="568951" lvl="1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		$filename 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=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'pages/'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.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$_GET[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"page"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]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.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".php"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;</a:t>
            </a:r>
          </a:p>
          <a:p>
            <a:pPr marL="1137903" lvl="2" indent="0">
              <a:buNone/>
            </a:pPr>
            <a:b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</a:b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if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(</a:t>
            </a:r>
            <a:r>
              <a:rPr lang="fr-CA" dirty="0" err="1">
                <a:solidFill>
                  <a:srgbClr val="66D9EF"/>
                </a:solidFill>
                <a:latin typeface="Consolas" panose="020B0609020204030204" pitchFamily="49" charset="0"/>
              </a:rPr>
              <a:t>file_exists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($filename)) {</a:t>
            </a:r>
          </a:p>
          <a:p>
            <a:pPr marL="1137903" lvl="2" indent="0">
              <a:buNone/>
            </a:pPr>
            <a:r>
              <a:rPr lang="fr-CA" dirty="0">
                <a:solidFill>
                  <a:srgbClr val="A6E22E"/>
                </a:solidFill>
                <a:latin typeface="Consolas" panose="020B0609020204030204" pitchFamily="49" charset="0"/>
              </a:rPr>
              <a:t>		require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($filename);</a:t>
            </a:r>
          </a:p>
          <a:p>
            <a:pPr marL="1137903" lvl="2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} 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else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{</a:t>
            </a:r>
          </a:p>
          <a:p>
            <a:pPr marL="1137903" lvl="2" indent="0">
              <a:buNone/>
            </a:pPr>
            <a:r>
              <a:rPr lang="fr-CA" dirty="0">
                <a:solidFill>
                  <a:srgbClr val="66D9EF"/>
                </a:solidFill>
                <a:latin typeface="Consolas" panose="020B0609020204030204" pitchFamily="49" charset="0"/>
              </a:rPr>
              <a:t>		header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"Location: 404.html"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);</a:t>
            </a:r>
          </a:p>
          <a:p>
            <a:pPr marL="1137903" lvl="2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}</a:t>
            </a:r>
          </a:p>
          <a:p>
            <a:pPr marL="568951" lvl="1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}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else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{</a:t>
            </a:r>
          </a:p>
          <a:p>
            <a:pPr marL="1219181" lvl="2" indent="0">
              <a:buNone/>
            </a:pPr>
            <a:r>
              <a:rPr lang="fr-CA" dirty="0">
                <a:solidFill>
                  <a:srgbClr val="A6E22E"/>
                </a:solidFill>
                <a:latin typeface="Consolas" panose="020B0609020204030204" pitchFamily="49" charset="0"/>
              </a:rPr>
              <a:t>require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"pages/</a:t>
            </a:r>
            <a:r>
              <a:rPr lang="fr-CA" dirty="0" err="1">
                <a:solidFill>
                  <a:srgbClr val="E6DB74"/>
                </a:solidFill>
                <a:latin typeface="Consolas" panose="020B0609020204030204" pitchFamily="49" charset="0"/>
              </a:rPr>
              <a:t>accueil.php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);</a:t>
            </a:r>
          </a:p>
          <a:p>
            <a:pPr marL="568951" lvl="1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?&gt;</a:t>
            </a:r>
            <a:endParaRPr lang="fr-CA" b="0" dirty="0">
              <a:solidFill>
                <a:srgbClr val="D7D7D7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F5E3092-52F8-4224-84CA-50D7BB4E58EE}"/>
              </a:ext>
            </a:extLst>
          </p:cNvPr>
          <p:cNvSpPr txBox="1"/>
          <p:nvPr/>
        </p:nvSpPr>
        <p:spPr>
          <a:xfrm>
            <a:off x="12414547" y="3903370"/>
            <a:ext cx="3598888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A" dirty="0"/>
              <a:t>Va tester si le fichier existe bien dans le répertoire</a:t>
            </a:r>
          </a:p>
        </p:txBody>
      </p:sp>
      <p:cxnSp>
        <p:nvCxnSpPr>
          <p:cNvPr id="10" name="Connecteur : en angle 9">
            <a:extLst>
              <a:ext uri="{FF2B5EF4-FFF2-40B4-BE49-F238E27FC236}">
                <a16:creationId xmlns:a16="http://schemas.microsoft.com/office/drawing/2014/main" id="{3883B6C6-0460-4B60-B83F-614CC793229B}"/>
              </a:ext>
            </a:extLst>
          </p:cNvPr>
          <p:cNvCxnSpPr>
            <a:cxnSpLocks/>
            <a:stCxn id="3" idx="1"/>
            <a:endCxn id="11" idx="3"/>
          </p:cNvCxnSpPr>
          <p:nvPr/>
        </p:nvCxnSpPr>
        <p:spPr>
          <a:xfrm rot="10800000" flipV="1">
            <a:off x="6077843" y="4226536"/>
            <a:ext cx="6336704" cy="90229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62F0B372-8C35-4EFF-A0D3-FF1ABF49DA67}"/>
              </a:ext>
            </a:extLst>
          </p:cNvPr>
          <p:cNvSpPr/>
          <p:nvPr/>
        </p:nvSpPr>
        <p:spPr>
          <a:xfrm>
            <a:off x="2398774" y="4876800"/>
            <a:ext cx="3679069" cy="50405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DC1333D8-6B2B-4932-91B2-E627A9DD5E63}"/>
              </a:ext>
            </a:extLst>
          </p:cNvPr>
          <p:cNvSpPr txBox="1"/>
          <p:nvPr/>
        </p:nvSpPr>
        <p:spPr>
          <a:xfrm>
            <a:off x="12414547" y="5463153"/>
            <a:ext cx="3598889" cy="923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A" dirty="0"/>
              <a:t>header() modifie le header HTML! Donc redirige vers la page d’erreur 404.html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E65A744-0166-4D4B-BFBA-8643F4C7DE94}"/>
              </a:ext>
            </a:extLst>
          </p:cNvPr>
          <p:cNvSpPr/>
          <p:nvPr/>
        </p:nvSpPr>
        <p:spPr>
          <a:xfrm>
            <a:off x="2758814" y="6157266"/>
            <a:ext cx="4255133" cy="50405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cxnSp>
        <p:nvCxnSpPr>
          <p:cNvPr id="23" name="Connecteur : en angle 22">
            <a:extLst>
              <a:ext uri="{FF2B5EF4-FFF2-40B4-BE49-F238E27FC236}">
                <a16:creationId xmlns:a16="http://schemas.microsoft.com/office/drawing/2014/main" id="{EBF5A0AE-5EED-44DE-9C70-7409E95069D9}"/>
              </a:ext>
            </a:extLst>
          </p:cNvPr>
          <p:cNvCxnSpPr>
            <a:cxnSpLocks/>
            <a:stCxn id="20" idx="1"/>
            <a:endCxn id="21" idx="3"/>
          </p:cNvCxnSpPr>
          <p:nvPr/>
        </p:nvCxnSpPr>
        <p:spPr>
          <a:xfrm rot="10800000" flipV="1">
            <a:off x="7013947" y="5924818"/>
            <a:ext cx="5400600" cy="48447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4B088C04-5527-4051-AA06-FFAF0AC39ED6}"/>
              </a:ext>
            </a:extLst>
          </p:cNvPr>
          <p:cNvSpPr/>
          <p:nvPr/>
        </p:nvSpPr>
        <p:spPr>
          <a:xfrm>
            <a:off x="1966726" y="7402528"/>
            <a:ext cx="4255133" cy="50405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35" name="Connecteur : en angle 34">
            <a:extLst>
              <a:ext uri="{FF2B5EF4-FFF2-40B4-BE49-F238E27FC236}">
                <a16:creationId xmlns:a16="http://schemas.microsoft.com/office/drawing/2014/main" id="{661270AA-44D2-431E-9FA4-D15C167050CF}"/>
              </a:ext>
            </a:extLst>
          </p:cNvPr>
          <p:cNvCxnSpPr>
            <a:cxnSpLocks/>
            <a:stCxn id="36" idx="1"/>
            <a:endCxn id="34" idx="3"/>
          </p:cNvCxnSpPr>
          <p:nvPr/>
        </p:nvCxnSpPr>
        <p:spPr>
          <a:xfrm rot="10800000" flipV="1">
            <a:off x="6221860" y="7402528"/>
            <a:ext cx="6192687" cy="25202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ZoneTexte 35">
            <a:extLst>
              <a:ext uri="{FF2B5EF4-FFF2-40B4-BE49-F238E27FC236}">
                <a16:creationId xmlns:a16="http://schemas.microsoft.com/office/drawing/2014/main" id="{4C5CFA6A-D7B1-42B3-A7C5-3F540AEB42C3}"/>
              </a:ext>
            </a:extLst>
          </p:cNvPr>
          <p:cNvSpPr txBox="1"/>
          <p:nvPr/>
        </p:nvSpPr>
        <p:spPr>
          <a:xfrm>
            <a:off x="12414546" y="6940863"/>
            <a:ext cx="3598889" cy="923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A" dirty="0"/>
              <a:t>Par défaut on va chercher la page d’accueil si aucun paramètre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892FBE8-4B64-6F71-E2CE-0403F6BEF5B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3C69EA98-7742-4D98-A793-0A3AE27E1620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4D4A218-2032-A7ED-4967-6C920EC9F76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Programmation Web dynamique - 420-W21-SF</a:t>
            </a:r>
            <a:endParaRPr lang="en-US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05030192-44C4-C461-BD33-CCA9C9675FF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EB10E54C-FCFD-4C7D-94E2-7EB06B64DD4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975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  <p:bldP spid="20" grpId="0" animBg="1"/>
      <p:bldP spid="21" grpId="0" animBg="1"/>
      <p:bldP spid="34" grpId="0" animBg="1"/>
      <p:bldP spid="3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fr-CA" sz="7200" dirty="0"/>
              <a:t>Requête HTTP POST ($_POST)</a:t>
            </a:r>
            <a:endParaRPr lang="fr-CA" dirty="0"/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8A764539-4A06-4FDD-8F10-1CCEE06593FF}"/>
              </a:ext>
            </a:extLst>
          </p:cNvPr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lstStyle/>
          <a:p>
            <a:endParaRPr lang="fr-CA"/>
          </a:p>
        </p:txBody>
      </p:sp>
      <p:pic>
        <p:nvPicPr>
          <p:cNvPr id="1030" name="Picture 6" descr="Résultats de recherche d'images pour « POST MEME »">
            <a:extLst>
              <a:ext uri="{FF2B5EF4-FFF2-40B4-BE49-F238E27FC236}">
                <a16:creationId xmlns:a16="http://schemas.microsoft.com/office/drawing/2014/main" id="{B184E660-F839-49C3-BD6F-B30676D329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1739" y="4588768"/>
            <a:ext cx="4058816" cy="499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1AD7778-2E1A-8AE2-EC72-818DDE6E9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CE6683-E210-4861-A876-235C9EDCB605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09B7552-BC3C-EC00-C2A6-6C1E91D71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Programmation Web dynamique - 420-W21-SF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616594-1B6C-DA5C-7117-6207544FD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8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32433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95EF0B4-82F7-432A-B55D-20E731F027AD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sz="4000" dirty="0"/>
              <a:t>La syntaxe de base</a:t>
            </a:r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fr-CA" sz="5400" dirty="0"/>
              <a:t>Requête HTTP POST ($_POST)</a:t>
            </a:r>
            <a:endParaRPr lang="fr-CA" dirty="0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F6ED5B6-7C15-4AD5-99DF-40811254A725}"/>
              </a:ext>
            </a:extLst>
          </p:cNvPr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95064" y="3072838"/>
            <a:ext cx="14023739" cy="5908418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&lt;?php</a:t>
            </a:r>
          </a:p>
          <a:p>
            <a:pPr marL="568951" lvl="1" indent="0">
              <a:buNone/>
            </a:pPr>
            <a:r>
              <a:rPr lang="fr-CA" dirty="0">
                <a:solidFill>
                  <a:srgbClr val="677A83"/>
                </a:solidFill>
                <a:latin typeface="Consolas" panose="020B0609020204030204" pitchFamily="49" charset="0"/>
              </a:rPr>
              <a:t>//Démo de $_POST</a:t>
            </a:r>
            <a:br>
              <a:rPr lang="fr-CA" dirty="0">
                <a:solidFill>
                  <a:srgbClr val="677A83"/>
                </a:solidFill>
                <a:latin typeface="Consolas" panose="020B0609020204030204" pitchFamily="49" charset="0"/>
              </a:rPr>
            </a:br>
            <a:b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</a:br>
            <a:r>
              <a:rPr lang="fr-CA" dirty="0">
                <a:solidFill>
                  <a:srgbClr val="677A83"/>
                </a:solidFill>
                <a:latin typeface="Consolas" panose="020B0609020204030204" pitchFamily="49" charset="0"/>
              </a:rPr>
              <a:t>//Test $_POST avec isset() nouvelle syntaxe de if!</a:t>
            </a:r>
            <a:endParaRPr lang="fr-CA" dirty="0">
              <a:solidFill>
                <a:srgbClr val="D7D7D7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	if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</a:t>
            </a:r>
            <a:r>
              <a:rPr lang="fr-CA" dirty="0">
                <a:solidFill>
                  <a:srgbClr val="66D9EF"/>
                </a:solidFill>
                <a:latin typeface="Consolas" panose="020B0609020204030204" pitchFamily="49" charset="0"/>
              </a:rPr>
              <a:t>isset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($_POST[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dirty="0" err="1">
                <a:solidFill>
                  <a:srgbClr val="E6DB74"/>
                </a:solidFill>
                <a:latin typeface="Consolas" panose="020B0609020204030204" pitchFamily="49" charset="0"/>
              </a:rPr>
              <a:t>hid_date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])):</a:t>
            </a:r>
          </a:p>
          <a:p>
            <a:pPr marL="568951" lvl="1" indent="0">
              <a:buNone/>
            </a:pPr>
            <a:r>
              <a:rPr lang="fr-CA" dirty="0">
                <a:solidFill>
                  <a:srgbClr val="66D9EF"/>
                </a:solidFill>
                <a:latin typeface="Consolas" panose="020B0609020204030204" pitchFamily="49" charset="0"/>
              </a:rPr>
              <a:t>		</a:t>
            </a:r>
            <a:r>
              <a:rPr lang="fr-CA" dirty="0" err="1">
                <a:solidFill>
                  <a:srgbClr val="66D9EF"/>
                </a:solidFill>
                <a:latin typeface="Consolas" panose="020B0609020204030204" pitchFamily="49" charset="0"/>
              </a:rPr>
              <a:t>debug</a:t>
            </a:r>
            <a:r>
              <a:rPr lang="fr-CA" dirty="0">
                <a:solidFill>
                  <a:srgbClr val="66D9EF"/>
                </a:solidFill>
                <a:latin typeface="Consolas" panose="020B0609020204030204" pitchFamily="49" charset="0"/>
              </a:rPr>
              <a:t>(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$_POST</a:t>
            </a:r>
            <a:r>
              <a:rPr lang="fr-CA" dirty="0">
                <a:solidFill>
                  <a:srgbClr val="66D9EF"/>
                </a:solidFill>
                <a:latin typeface="Consolas" panose="020B0609020204030204" pitchFamily="49" charset="0"/>
              </a:rPr>
              <a:t>)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; </a:t>
            </a:r>
            <a:r>
              <a:rPr lang="fr-CA" dirty="0">
                <a:solidFill>
                  <a:srgbClr val="677A83"/>
                </a:solidFill>
                <a:latin typeface="Consolas" panose="020B0609020204030204" pitchFamily="49" charset="0"/>
              </a:rPr>
              <a:t>//affiche un array!</a:t>
            </a:r>
            <a:endParaRPr lang="fr-CA" dirty="0">
              <a:solidFill>
                <a:srgbClr val="D7D7D7"/>
              </a:solidFill>
              <a:latin typeface="Consolas" panose="020B0609020204030204" pitchFamily="49" charset="0"/>
            </a:endParaRPr>
          </a:p>
          <a:p>
            <a:pPr marL="568951" lvl="1" indent="0">
              <a:buNone/>
            </a:pP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else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:</a:t>
            </a:r>
          </a:p>
          <a:p>
            <a:pPr marL="568951" lvl="1" indent="0">
              <a:buNone/>
            </a:pPr>
            <a:r>
              <a:rPr lang="fr-CA" dirty="0">
                <a:solidFill>
                  <a:srgbClr val="66D9EF"/>
                </a:solidFill>
                <a:latin typeface="Consolas" panose="020B0609020204030204" pitchFamily="49" charset="0"/>
              </a:rPr>
              <a:t>		echo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"Pas de paramètre POST!&lt;br&gt;"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;</a:t>
            </a:r>
          </a:p>
          <a:p>
            <a:pPr marL="568951" lvl="1" indent="0">
              <a:buNone/>
            </a:pP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endif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?&gt;</a:t>
            </a:r>
            <a:endParaRPr lang="fr-CA" b="0" dirty="0">
              <a:solidFill>
                <a:srgbClr val="D7D7D7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F5E3092-52F8-4224-84CA-50D7BB4E58EE}"/>
              </a:ext>
            </a:extLst>
          </p:cNvPr>
          <p:cNvSpPr txBox="1"/>
          <p:nvPr/>
        </p:nvSpPr>
        <p:spPr>
          <a:xfrm>
            <a:off x="12882535" y="2678209"/>
            <a:ext cx="288032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A" dirty="0"/>
              <a:t>Pour tester cette variable vous devez utiliser obligatoirement un formulaire avec </a:t>
            </a:r>
            <a:r>
              <a:rPr lang="fr-CA" dirty="0" err="1"/>
              <a:t>method</a:t>
            </a:r>
            <a:r>
              <a:rPr lang="fr-CA" dirty="0"/>
              <a:t>=‘post’</a:t>
            </a:r>
          </a:p>
        </p:txBody>
      </p:sp>
      <p:cxnSp>
        <p:nvCxnSpPr>
          <p:cNvPr id="10" name="Connecteur : en angle 9">
            <a:extLst>
              <a:ext uri="{FF2B5EF4-FFF2-40B4-BE49-F238E27FC236}">
                <a16:creationId xmlns:a16="http://schemas.microsoft.com/office/drawing/2014/main" id="{3883B6C6-0460-4B60-B83F-614CC793229B}"/>
              </a:ext>
            </a:extLst>
          </p:cNvPr>
          <p:cNvCxnSpPr>
            <a:cxnSpLocks/>
            <a:stCxn id="3" idx="1"/>
            <a:endCxn id="11" idx="0"/>
          </p:cNvCxnSpPr>
          <p:nvPr/>
        </p:nvCxnSpPr>
        <p:spPr>
          <a:xfrm rot="10800000" flipV="1">
            <a:off x="4269373" y="3416873"/>
            <a:ext cx="8613162" cy="30864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62F0B372-8C35-4EFF-A0D3-FF1ABF49DA67}"/>
              </a:ext>
            </a:extLst>
          </p:cNvPr>
          <p:cNvSpPr/>
          <p:nvPr/>
        </p:nvSpPr>
        <p:spPr>
          <a:xfrm>
            <a:off x="3469015" y="3725515"/>
            <a:ext cx="1600716" cy="37894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2269ED4-A488-4976-948B-E61337671218}"/>
              </a:ext>
            </a:extLst>
          </p:cNvPr>
          <p:cNvSpPr txBox="1"/>
          <p:nvPr/>
        </p:nvSpPr>
        <p:spPr>
          <a:xfrm>
            <a:off x="12882535" y="5056706"/>
            <a:ext cx="2880320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A" dirty="0"/>
              <a:t>Le : est important pour indiquer le début du if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1AC597E-BA8F-4B29-BF1F-2C8A2A43ACA7}"/>
              </a:ext>
            </a:extLst>
          </p:cNvPr>
          <p:cNvSpPr/>
          <p:nvPr/>
        </p:nvSpPr>
        <p:spPr>
          <a:xfrm>
            <a:off x="1280400" y="5231608"/>
            <a:ext cx="6669651" cy="47142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19" name="Connecteur : en angle 18">
            <a:extLst>
              <a:ext uri="{FF2B5EF4-FFF2-40B4-BE49-F238E27FC236}">
                <a16:creationId xmlns:a16="http://schemas.microsoft.com/office/drawing/2014/main" id="{CBD90356-754C-42A3-ABB4-B451070B1BED}"/>
              </a:ext>
            </a:extLst>
          </p:cNvPr>
          <p:cNvCxnSpPr>
            <a:cxnSpLocks/>
            <a:stCxn id="12" idx="1"/>
            <a:endCxn id="13" idx="3"/>
          </p:cNvCxnSpPr>
          <p:nvPr/>
        </p:nvCxnSpPr>
        <p:spPr>
          <a:xfrm rot="10800000" flipV="1">
            <a:off x="7950051" y="5379871"/>
            <a:ext cx="4932484" cy="8745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>
            <a:extLst>
              <a:ext uri="{FF2B5EF4-FFF2-40B4-BE49-F238E27FC236}">
                <a16:creationId xmlns:a16="http://schemas.microsoft.com/office/drawing/2014/main" id="{1D19FD38-FAF9-4EB0-940E-EBF5B146AC21}"/>
              </a:ext>
            </a:extLst>
          </p:cNvPr>
          <p:cNvSpPr txBox="1"/>
          <p:nvPr/>
        </p:nvSpPr>
        <p:spPr>
          <a:xfrm>
            <a:off x="12882535" y="6281040"/>
            <a:ext cx="2880320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A" dirty="0"/>
              <a:t>Le : est important pour indiquer le début du else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545CBB9-1A51-4BF9-A039-786A3EE899B2}"/>
              </a:ext>
            </a:extLst>
          </p:cNvPr>
          <p:cNvSpPr/>
          <p:nvPr/>
        </p:nvSpPr>
        <p:spPr>
          <a:xfrm>
            <a:off x="1280401" y="6521355"/>
            <a:ext cx="1197042" cy="37894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27" name="Connecteur : en angle 26">
            <a:extLst>
              <a:ext uri="{FF2B5EF4-FFF2-40B4-BE49-F238E27FC236}">
                <a16:creationId xmlns:a16="http://schemas.microsoft.com/office/drawing/2014/main" id="{09FEE4D5-811D-4A9E-B5CE-0A2736EF90B7}"/>
              </a:ext>
            </a:extLst>
          </p:cNvPr>
          <p:cNvCxnSpPr>
            <a:cxnSpLocks/>
            <a:stCxn id="25" idx="1"/>
            <a:endCxn id="26" idx="3"/>
          </p:cNvCxnSpPr>
          <p:nvPr/>
        </p:nvCxnSpPr>
        <p:spPr>
          <a:xfrm rot="10800000" flipV="1">
            <a:off x="2477443" y="6604206"/>
            <a:ext cx="10405092" cy="10662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>
            <a:extLst>
              <a:ext uri="{FF2B5EF4-FFF2-40B4-BE49-F238E27FC236}">
                <a16:creationId xmlns:a16="http://schemas.microsoft.com/office/drawing/2014/main" id="{1B29C084-612B-433E-B042-6868DAB651BC}"/>
              </a:ext>
            </a:extLst>
          </p:cNvPr>
          <p:cNvSpPr txBox="1"/>
          <p:nvPr/>
        </p:nvSpPr>
        <p:spPr>
          <a:xfrm>
            <a:off x="12882535" y="7699648"/>
            <a:ext cx="2880320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A" dirty="0"/>
              <a:t>Le endif; est important pour indiquer la fin du if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D4CFF6B-9AF2-4CC6-B302-BBD74FFC15EB}"/>
              </a:ext>
            </a:extLst>
          </p:cNvPr>
          <p:cNvSpPr/>
          <p:nvPr/>
        </p:nvSpPr>
        <p:spPr>
          <a:xfrm>
            <a:off x="1397323" y="7643868"/>
            <a:ext cx="1197042" cy="37894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31" name="Connecteur : en angle 30">
            <a:extLst>
              <a:ext uri="{FF2B5EF4-FFF2-40B4-BE49-F238E27FC236}">
                <a16:creationId xmlns:a16="http://schemas.microsoft.com/office/drawing/2014/main" id="{C42B4943-92E7-4F74-A76B-FC054478E1FD}"/>
              </a:ext>
            </a:extLst>
          </p:cNvPr>
          <p:cNvCxnSpPr>
            <a:cxnSpLocks/>
            <a:stCxn id="29" idx="1"/>
            <a:endCxn id="30" idx="3"/>
          </p:cNvCxnSpPr>
          <p:nvPr/>
        </p:nvCxnSpPr>
        <p:spPr>
          <a:xfrm rot="10800000">
            <a:off x="2594365" y="7833342"/>
            <a:ext cx="10288170" cy="18947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517F91E-8862-55A4-FBEC-F6A4075B092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36238C81-3D71-4545-B866-4EE40D8130DB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4B5680D-B291-EB80-A8F2-2F1DC208D0B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Programmation Web dynamique - 420-W21-SF</a:t>
            </a:r>
            <a:endParaRPr lang="en-US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66035838-9D31-6266-F711-118862CABEB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EB10E54C-FCFD-4C7D-94E2-7EB06B64DD40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541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  <p:bldP spid="12" grpId="0" animBg="1"/>
      <p:bldP spid="13" grpId="0" animBg="1"/>
      <p:bldP spid="25" grpId="0" animBg="1"/>
      <p:bldP spid="26" grpId="0" animBg="1"/>
      <p:bldP spid="29" grpId="0" animBg="1"/>
      <p:bldP spid="3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heme/theme1.xml><?xml version="1.0" encoding="utf-8"?>
<a:theme xmlns:a="http://schemas.openxmlformats.org/drawingml/2006/main" name="Facette">
  <a:themeElements>
    <a:clrScheme name="Personnalisé 1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061C28"/>
      </a:accent6>
      <a:hlink>
        <a:srgbClr val="F49100"/>
      </a:hlink>
      <a:folHlink>
        <a:srgbClr val="85DFD0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5A5F5E"/>
      </a:dk2>
      <a:lt2>
        <a:srgbClr val="B4B4B4"/>
      </a:lt2>
      <a:accent1>
        <a:srgbClr val="78AAB3"/>
      </a:accent1>
      <a:accent2>
        <a:srgbClr val="9A9671"/>
      </a:accent2>
      <a:accent3>
        <a:srgbClr val="FFFFFF"/>
      </a:accent3>
      <a:accent4>
        <a:srgbClr val="000000"/>
      </a:accent4>
      <a:accent5>
        <a:srgbClr val="BED2D6"/>
      </a:accent5>
      <a:accent6>
        <a:srgbClr val="8B8766"/>
      </a:accent6>
      <a:hlink>
        <a:srgbClr val="0000FF"/>
      </a:hlink>
      <a:folHlink>
        <a:srgbClr val="FF00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4811</TotalTime>
  <Words>882</Words>
  <Application>Microsoft Office PowerPoint</Application>
  <PresentationFormat>Personnalisé</PresentationFormat>
  <Paragraphs>147</Paragraphs>
  <Slides>12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21" baseType="lpstr">
      <vt:lpstr>Arial</vt:lpstr>
      <vt:lpstr>Consolas</vt:lpstr>
      <vt:lpstr>Copperplate</vt:lpstr>
      <vt:lpstr>Lucida Grande</vt:lpstr>
      <vt:lpstr>Palatino</vt:lpstr>
      <vt:lpstr>Trebuchet MS</vt:lpstr>
      <vt:lpstr>Wingdings</vt:lpstr>
      <vt:lpstr>Wingdings 3</vt:lpstr>
      <vt:lpstr>Facette</vt:lpstr>
      <vt:lpstr>Programmation Web dynamique - 420-W21-SF</vt:lpstr>
      <vt:lpstr>Introduction</vt:lpstr>
      <vt:lpstr>Introduction</vt:lpstr>
      <vt:lpstr>Introduction</vt:lpstr>
      <vt:lpstr>Requête HTTP GET ($_GET)</vt:lpstr>
      <vt:lpstr>Requête HTTP GET ($_GET)</vt:lpstr>
      <vt:lpstr>Requête HTTP GET ($_GET)</vt:lpstr>
      <vt:lpstr>Requête HTTP POST ($_POST)</vt:lpstr>
      <vt:lpstr>Requête HTTP POST ($_POST)</vt:lpstr>
      <vt:lpstr>Requête HTTP POST ($_POST)</vt:lpstr>
      <vt:lpstr>Conclusion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cp:lastModifiedBy>Jimmy Gilbert</cp:lastModifiedBy>
  <cp:revision>148</cp:revision>
  <dcterms:modified xsi:type="dcterms:W3CDTF">2024-02-26T13:10:08Z</dcterms:modified>
</cp:coreProperties>
</file>